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61" r:id="rId4"/>
    <p:sldId id="257" r:id="rId5"/>
    <p:sldId id="288" r:id="rId6"/>
    <p:sldId id="268" r:id="rId7"/>
    <p:sldId id="266" r:id="rId8"/>
    <p:sldId id="285" r:id="rId9"/>
    <p:sldId id="269" r:id="rId10"/>
    <p:sldId id="267" r:id="rId11"/>
    <p:sldId id="277" r:id="rId12"/>
    <p:sldId id="282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336699"/>
    <a:srgbClr val="FFCC66"/>
    <a:srgbClr val="9999FF"/>
    <a:srgbClr val="FFFFFF"/>
    <a:srgbClr val="66CCFF"/>
    <a:srgbClr val="CCCCFF"/>
    <a:srgbClr val="FFCC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6612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6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67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665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8313" y="1557338"/>
            <a:ext cx="8207375" cy="44640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7103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68313" y="1557338"/>
            <a:ext cx="8207375" cy="446405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520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122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25" y="22835"/>
            <a:ext cx="2189975" cy="133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58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27487" cy="44640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27488" cy="44640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25" y="30269"/>
            <a:ext cx="2189975" cy="133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6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25" y="15401"/>
            <a:ext cx="2189975" cy="133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8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25" y="15401"/>
            <a:ext cx="2189975" cy="133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3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358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281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195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endParaRPr lang="de-DE" altLang="de-DE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de-DE" altLang="de-DE"/>
              <a:t>1</a:t>
            </a:r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468313" y="1268413"/>
            <a:ext cx="8207375" cy="7302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438" y="0"/>
            <a:ext cx="3290112" cy="11964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556792"/>
            <a:ext cx="6858000" cy="2387600"/>
          </a:xfrm>
        </p:spPr>
        <p:txBody>
          <a:bodyPr/>
          <a:lstStyle/>
          <a:p>
            <a:r>
              <a:rPr lang="de-DE" b="1" dirty="0">
                <a:solidFill>
                  <a:srgbClr val="990000"/>
                </a:solidFill>
              </a:rPr>
              <a:t>Herzlich </a:t>
            </a:r>
            <a:r>
              <a:rPr lang="de-DE" b="1" dirty="0" smtClean="0">
                <a:solidFill>
                  <a:srgbClr val="990000"/>
                </a:solidFill>
              </a:rPr>
              <a:t>Willkommen </a:t>
            </a:r>
            <a:endParaRPr lang="de-DE" b="1" dirty="0">
              <a:solidFill>
                <a:srgbClr val="99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21088"/>
            <a:ext cx="6858000" cy="2376264"/>
          </a:xfrm>
        </p:spPr>
        <p:txBody>
          <a:bodyPr>
            <a:normAutofit fontScale="92500"/>
          </a:bodyPr>
          <a:lstStyle/>
          <a:p>
            <a:r>
              <a:rPr lang="de-DE" sz="4400" dirty="0">
                <a:solidFill>
                  <a:srgbClr val="990000"/>
                </a:solidFill>
              </a:rPr>
              <a:t>zum Informationstag </a:t>
            </a:r>
            <a:r>
              <a:rPr lang="de-DE" sz="4400" dirty="0" smtClean="0">
                <a:solidFill>
                  <a:srgbClr val="990000"/>
                </a:solidFill>
              </a:rPr>
              <a:t>der</a:t>
            </a:r>
          </a:p>
          <a:p>
            <a:r>
              <a:rPr lang="de-DE" sz="4400" dirty="0" smtClean="0">
                <a:solidFill>
                  <a:srgbClr val="990000"/>
                </a:solidFill>
              </a:rPr>
              <a:t> Jean-François-Boch-Schule</a:t>
            </a:r>
          </a:p>
          <a:p>
            <a:r>
              <a:rPr lang="de-DE" sz="4400" dirty="0" smtClean="0">
                <a:solidFill>
                  <a:srgbClr val="990000"/>
                </a:solidFill>
              </a:rPr>
              <a:t>Merzig</a:t>
            </a:r>
            <a:endParaRPr lang="de-DE" sz="4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Abschluss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07375" cy="4464050"/>
          </a:xfrm>
        </p:spPr>
        <p:txBody>
          <a:bodyPr/>
          <a:lstStyle/>
          <a:p>
            <a:r>
              <a:rPr lang="de-DE" altLang="de-DE" dirty="0"/>
              <a:t>Abschluss durch Erfüllung der Leistungsanforderungen</a:t>
            </a:r>
          </a:p>
          <a:p>
            <a:r>
              <a:rPr lang="de-DE" altLang="de-DE" dirty="0" smtClean="0"/>
              <a:t>Staatliche </a:t>
            </a:r>
            <a:r>
              <a:rPr lang="de-DE" altLang="de-DE" dirty="0"/>
              <a:t>Abschlussprüfung </a:t>
            </a:r>
          </a:p>
          <a:p>
            <a:r>
              <a:rPr lang="de-DE" altLang="de-DE" dirty="0" smtClean="0"/>
              <a:t>Fachhochschulreife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Berechtigungen</a:t>
            </a:r>
          </a:p>
        </p:txBody>
      </p:sp>
      <p:sp>
        <p:nvSpPr>
          <p:cNvPr id="7" name="Inhaltsplatzhalter 4"/>
          <p:cNvSpPr txBox="1">
            <a:spLocks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altLang="de-DE" b="1" dirty="0" smtClean="0"/>
              <a:t>Fachhochschulreife als Schlüssel zu 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einer Ausbildungsstelle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Eintritt in gehobene Laufbahn des </a:t>
            </a:r>
            <a:r>
              <a:rPr lang="de-DE" altLang="de-DE" dirty="0" err="1" smtClean="0"/>
              <a:t>öffentl</a:t>
            </a:r>
            <a:r>
              <a:rPr lang="de-DE" altLang="de-DE" dirty="0" smtClean="0"/>
              <a:t>. Dienstes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Eingangsphase des Oberstufengymnasiums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Damit Erwerb der Allgemeinen Hochschulreife und Zugang zu Universitäten möglich!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Besuch der Höheren Berufsfachschule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Besuch der Akademie der Saarwirtschaft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de-DE" altLang="de-DE" dirty="0" smtClean="0"/>
              <a:t>Besuch der Fachhochschule</a:t>
            </a:r>
          </a:p>
          <a:p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68312" y="1268759"/>
            <a:ext cx="8675687" cy="3600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71550" y="1412875"/>
            <a:ext cx="7345363" cy="1444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>
              <a:solidFill>
                <a:srgbClr val="800000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71550" y="4005263"/>
            <a:ext cx="7345363" cy="144462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>
              <a:solidFill>
                <a:srgbClr val="800000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187450" y="1773238"/>
            <a:ext cx="67691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6000" b="1" dirty="0">
                <a:solidFill>
                  <a:srgbClr val="990000"/>
                </a:solidFill>
              </a:rPr>
              <a:t>Danke für </a:t>
            </a:r>
            <a:r>
              <a:rPr lang="de-DE" altLang="de-DE" sz="6000" b="1" dirty="0" smtClean="0">
                <a:solidFill>
                  <a:srgbClr val="990000"/>
                </a:solidFill>
              </a:rPr>
              <a:t>Ihre Aufmerksamkeit!</a:t>
            </a:r>
            <a:endParaRPr lang="de-DE" altLang="de-DE" sz="6000" b="1" dirty="0">
              <a:solidFill>
                <a:srgbClr val="990000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8313" y="1268760"/>
            <a:ext cx="8675687" cy="3600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39775" y="1495018"/>
            <a:ext cx="820891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5400" b="1" dirty="0">
                <a:solidFill>
                  <a:srgbClr val="990000"/>
                </a:solidFill>
              </a:rPr>
              <a:t>Vorstellung der </a:t>
            </a:r>
            <a:r>
              <a:rPr lang="de-DE" altLang="de-DE" sz="5400" b="1" dirty="0" smtClean="0">
                <a:solidFill>
                  <a:srgbClr val="990000"/>
                </a:solidFill>
              </a:rPr>
              <a:t>Fachoberschule, </a:t>
            </a:r>
            <a:br>
              <a:rPr lang="de-DE" altLang="de-DE" sz="5400" b="1" dirty="0" smtClean="0">
                <a:solidFill>
                  <a:srgbClr val="990000"/>
                </a:solidFill>
              </a:rPr>
            </a:br>
            <a:r>
              <a:rPr lang="de-DE" altLang="de-DE" sz="5400" b="1" dirty="0" smtClean="0">
                <a:solidFill>
                  <a:srgbClr val="990000"/>
                </a:solidFill>
              </a:rPr>
              <a:t>Fachbereich Wirtschaft</a:t>
            </a:r>
            <a:endParaRPr lang="de-DE" altLang="de-DE" sz="5400" b="1" dirty="0">
              <a:solidFill>
                <a:srgbClr val="990000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71550" y="1412875"/>
            <a:ext cx="7345363" cy="1444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>
              <a:solidFill>
                <a:srgbClr val="800000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1550" y="4005263"/>
            <a:ext cx="7345363" cy="144462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>
              <a:solidFill>
                <a:srgbClr val="80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71550" y="5517232"/>
            <a:ext cx="73453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 smtClean="0"/>
              <a:t>Referenten: </a:t>
            </a:r>
            <a:r>
              <a:rPr lang="de-DE" altLang="de-DE" sz="2000" dirty="0"/>
              <a:t>Christine </a:t>
            </a:r>
            <a:r>
              <a:rPr lang="de-DE" altLang="de-DE" sz="2000" dirty="0" smtClean="0"/>
              <a:t>Moutty und Tim Zwick</a:t>
            </a:r>
            <a:endParaRPr lang="de-DE" altLang="de-DE" sz="2000" dirty="0"/>
          </a:p>
          <a:p>
            <a:pPr>
              <a:spcBef>
                <a:spcPct val="50000"/>
              </a:spcBef>
            </a:pPr>
            <a:r>
              <a:rPr lang="de-DE" altLang="de-DE" sz="2000" dirty="0"/>
              <a:t>Datum: </a:t>
            </a:r>
            <a:r>
              <a:rPr lang="de-DE" altLang="de-DE" sz="2000" dirty="0" smtClean="0"/>
              <a:t>01.02.2020</a:t>
            </a:r>
            <a:endParaRPr lang="de-DE" alt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68313" y="1917700"/>
            <a:ext cx="8064500" cy="4248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Gliederung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4968875"/>
          </a:xfrm>
        </p:spPr>
        <p:txBody>
          <a:bodyPr/>
          <a:lstStyle/>
          <a:p>
            <a:pPr marL="1169988" indent="-631825">
              <a:buFontTx/>
              <a:buAutoNum type="arabicPeriod"/>
            </a:pPr>
            <a:endParaRPr lang="de-DE" altLang="de-DE" dirty="0"/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Allgemeines</a:t>
            </a:r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Einordnung in das System der beruflichen Schulen</a:t>
            </a:r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„Zuliefererschulen“ </a:t>
            </a:r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Eingangsvoraussetzungen</a:t>
            </a:r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Stundentafel</a:t>
            </a:r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Abschluss</a:t>
            </a:r>
          </a:p>
          <a:p>
            <a:pPr marL="1169988" indent="-631825">
              <a:buFontTx/>
              <a:buAutoNum type="arabicPeriod"/>
            </a:pPr>
            <a:r>
              <a:rPr lang="de-DE" altLang="de-DE" dirty="0"/>
              <a:t>Berechtigungen</a:t>
            </a:r>
          </a:p>
          <a:p>
            <a:pPr marL="1169988" indent="-631825">
              <a:buFontTx/>
              <a:buNone/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Allgemeines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51133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altLang="de-DE" dirty="0"/>
              <a:t>zweijährige </a:t>
            </a:r>
            <a:r>
              <a:rPr lang="de-DE" altLang="de-DE" dirty="0" smtClean="0"/>
              <a:t>Fachoberschule</a:t>
            </a:r>
            <a:endParaRPr lang="de-DE" altLang="de-DE" dirty="0"/>
          </a:p>
          <a:p>
            <a:pPr>
              <a:spcBef>
                <a:spcPts val="600"/>
              </a:spcBef>
            </a:pPr>
            <a:r>
              <a:rPr lang="de-DE" altLang="de-DE" dirty="0"/>
              <a:t>Vollzeitschule im kaufmännischen Bereich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de-DE" altLang="de-DE" dirty="0"/>
              <a:t>	(Klassenstufen </a:t>
            </a:r>
            <a:r>
              <a:rPr lang="de-DE" altLang="de-DE" dirty="0" smtClean="0"/>
              <a:t>11 </a:t>
            </a:r>
            <a:r>
              <a:rPr lang="de-DE" altLang="de-DE" dirty="0"/>
              <a:t>und </a:t>
            </a:r>
            <a:r>
              <a:rPr lang="de-DE" altLang="de-DE" dirty="0" smtClean="0"/>
              <a:t>12)</a:t>
            </a:r>
            <a:endParaRPr lang="de-DE" altLang="de-DE" sz="900" dirty="0"/>
          </a:p>
          <a:p>
            <a:pPr>
              <a:spcBef>
                <a:spcPts val="600"/>
              </a:spcBef>
            </a:pPr>
            <a:r>
              <a:rPr lang="de-DE" altLang="de-DE" dirty="0"/>
              <a:t>vertiefte Grundbildung für Berufe des Bereichs Wirtschaft und Verwaltung</a:t>
            </a:r>
          </a:p>
          <a:p>
            <a:pPr>
              <a:spcBef>
                <a:spcPts val="600"/>
              </a:spcBef>
            </a:pPr>
            <a:r>
              <a:rPr lang="de-DE" altLang="de-DE" dirty="0"/>
              <a:t>vertiefte Allgemeinbildung</a:t>
            </a:r>
          </a:p>
          <a:p>
            <a:pPr>
              <a:spcBef>
                <a:spcPts val="600"/>
              </a:spcBef>
              <a:buFontTx/>
              <a:buNone/>
            </a:pPr>
            <a:endParaRPr lang="de-DE" altLang="de-DE" sz="900" dirty="0"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de-DE" altLang="de-DE" dirty="0"/>
              <a:t>Vorbereitung auf berufliche Ausbildung </a:t>
            </a:r>
            <a:r>
              <a:rPr lang="de-DE" altLang="de-DE" dirty="0" smtClean="0"/>
              <a:t>oder Studium</a:t>
            </a:r>
            <a:endParaRPr lang="de-DE" altLang="de-DE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de-DE" altLang="de-DE" dirty="0"/>
              <a:t>erleichternder Einstieg in die kaufmännische Berufspraxis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96001" y="0"/>
            <a:ext cx="3048000" cy="13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6721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029200" y="2209800"/>
            <a:ext cx="1981200" cy="466725"/>
          </a:xfrm>
          <a:prstGeom prst="rect">
            <a:avLst/>
          </a:prstGeom>
          <a:solidFill>
            <a:srgbClr val="99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b="1">
                <a:solidFill>
                  <a:schemeClr val="bg1"/>
                </a:solidFill>
                <a:latin typeface="Times New Roman" panose="02020603050405020304" pitchFamily="18" charset="0"/>
              </a:rPr>
              <a:t>Fachhochschulreife (Fachabitur)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257800" y="2971800"/>
            <a:ext cx="1600200" cy="293688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>
                <a:latin typeface="Times New Roman" panose="02020603050405020304" pitchFamily="18" charset="0"/>
              </a:rPr>
              <a:t>Fachoberschule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048000" y="3581400"/>
            <a:ext cx="2133600" cy="274638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b="1">
                <a:solidFill>
                  <a:schemeClr val="bg1"/>
                </a:solidFill>
                <a:latin typeface="Times New Roman" panose="02020603050405020304" pitchFamily="18" charset="0"/>
              </a:rPr>
              <a:t>Mittlerer Bildungsabschluss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14400" y="4038600"/>
            <a:ext cx="1143000" cy="287338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>
                <a:latin typeface="Times New Roman" panose="02020603050405020304" pitchFamily="18" charset="0"/>
              </a:rPr>
              <a:t>Berufsschule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57200" y="4800600"/>
            <a:ext cx="2057400" cy="274638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b="1">
                <a:solidFill>
                  <a:schemeClr val="bg1"/>
                </a:solidFill>
                <a:latin typeface="Times New Roman" panose="02020603050405020304" pitchFamily="18" charset="0"/>
              </a:rPr>
              <a:t>Hauptschulabschluss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5563" y="5410200"/>
            <a:ext cx="1219200" cy="323850"/>
          </a:xfrm>
          <a:prstGeom prst="rect">
            <a:avLst/>
          </a:prstGeom>
          <a:solidFill>
            <a:schemeClr val="bg1"/>
          </a:solidFill>
          <a:ln w="1905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>
                <a:latin typeface="Times New Roman" panose="02020603050405020304" pitchFamily="18" charset="0"/>
              </a:rPr>
              <a:t>Berufsschule</a:t>
            </a: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611188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V="1">
            <a:off x="3886200" y="1700213"/>
            <a:ext cx="0" cy="188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V="1">
            <a:off x="6019800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609600" y="3581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886200" y="3124200"/>
            <a:ext cx="13716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V="1">
            <a:off x="31242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V="1">
            <a:off x="4876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V="1">
            <a:off x="60198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433638" y="6335712"/>
            <a:ext cx="6530975" cy="346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 b="1">
                <a:latin typeface="Times New Roman" panose="02020603050405020304" pitchFamily="18" charset="0"/>
              </a:rPr>
              <a:t>Allgemeinbildende Schulen</a:t>
            </a:r>
            <a:r>
              <a:rPr lang="de-DE" altLang="de-DE" sz="1600">
                <a:latin typeface="Times New Roman" panose="02020603050405020304" pitchFamily="18" charset="0"/>
              </a:rPr>
              <a:t> </a:t>
            </a:r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3886200" y="4648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H="1">
            <a:off x="28956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 flipV="1">
            <a:off x="28956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V="1">
            <a:off x="38862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V="1">
            <a:off x="54864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V="1">
            <a:off x="6804025" y="3276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 flipV="1">
            <a:off x="38862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7391400" y="1524000"/>
            <a:ext cx="1600200" cy="476250"/>
          </a:xfrm>
          <a:prstGeom prst="rect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b="1">
                <a:latin typeface="Times New Roman" panose="02020603050405020304" pitchFamily="18" charset="0"/>
              </a:rPr>
              <a:t>Berufliches Gymnasium</a:t>
            </a:r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 flipV="1">
            <a:off x="33528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 flipH="1">
            <a:off x="29718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 flipV="1">
            <a:off x="8153400" y="20574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6096000" y="175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609600" y="414908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>
            <a:off x="2057400" y="4191000"/>
            <a:ext cx="2555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 flipH="1">
            <a:off x="16002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16002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7364413" y="533400"/>
            <a:ext cx="1600200" cy="63976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Allgemeine Hochschulreife (Abitur)</a:t>
            </a:r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>
            <a:off x="3886200" y="1752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 flipV="1">
            <a:off x="81534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 flipV="1">
            <a:off x="3886200" y="4648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468313" y="1268413"/>
            <a:ext cx="8424862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V="1">
            <a:off x="81534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94" name="Text Box 58"/>
          <p:cNvSpPr txBox="1">
            <a:spLocks noChangeArrowheads="1"/>
          </p:cNvSpPr>
          <p:nvPr/>
        </p:nvSpPr>
        <p:spPr bwMode="auto">
          <a:xfrm>
            <a:off x="468313" y="333375"/>
            <a:ext cx="5759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3200"/>
              <a:t>Einordnung in das System </a:t>
            </a:r>
          </a:p>
          <a:p>
            <a:r>
              <a:rPr lang="de-DE" altLang="de-DE" sz="3200"/>
              <a:t>der beruflichen Schulen</a:t>
            </a:r>
          </a:p>
        </p:txBody>
      </p:sp>
      <p:sp>
        <p:nvSpPr>
          <p:cNvPr id="39995" name="Rectangle 59"/>
          <p:cNvSpPr>
            <a:spLocks noChangeArrowheads="1"/>
          </p:cNvSpPr>
          <p:nvPr/>
        </p:nvSpPr>
        <p:spPr bwMode="auto">
          <a:xfrm>
            <a:off x="395288" y="1341438"/>
            <a:ext cx="6335712" cy="142875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1388346" y="5282044"/>
            <a:ext cx="1431054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Times New Roman" panose="02020603050405020304" pitchFamily="18" charset="0"/>
              </a:rPr>
              <a:t>Ausbildungs-vorbereitung (AV)</a:t>
            </a:r>
            <a:endParaRPr lang="de-DE" altLang="de-DE" sz="1400" b="1" dirty="0">
              <a:latin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2312986" y="4034767"/>
            <a:ext cx="3424237" cy="287338"/>
          </a:xfrm>
          <a:prstGeom prst="rect">
            <a:avLst/>
          </a:prstGeom>
          <a:noFill/>
          <a:ln w="12700">
            <a:solidFill>
              <a:srgbClr val="00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b="1" dirty="0" smtClean="0">
                <a:latin typeface="Times New Roman" panose="02020603050405020304" pitchFamily="18" charset="0"/>
              </a:rPr>
              <a:t>Berufsfachschule </a:t>
            </a:r>
            <a:r>
              <a:rPr lang="de-DE" altLang="de-DE" sz="1200" b="1" dirty="0" smtClean="0">
                <a:latin typeface="Times New Roman" panose="02020603050405020304" pitchFamily="18" charset="0"/>
              </a:rPr>
              <a:t>der einzelnen Fachbereiche </a:t>
            </a:r>
            <a:endParaRPr lang="de-DE" altLang="de-DE" sz="1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9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„Zuliefererschulen“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de-DE" altLang="de-DE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de-DE" altLang="de-DE" sz="2800" b="1" dirty="0">
                <a:solidFill>
                  <a:srgbClr val="990000"/>
                </a:solidFill>
              </a:rPr>
              <a:t>Allgemeinbildende Schulen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de-DE" altLang="de-DE" sz="900" dirty="0"/>
          </a:p>
          <a:p>
            <a:pPr lvl="1">
              <a:lnSpc>
                <a:spcPct val="90000"/>
              </a:lnSpc>
            </a:pPr>
            <a:r>
              <a:rPr lang="de-DE" altLang="de-DE" dirty="0" smtClean="0"/>
              <a:t>Gemeinschaftsschule</a:t>
            </a:r>
            <a:endParaRPr lang="de-DE" altLang="de-DE" dirty="0"/>
          </a:p>
          <a:p>
            <a:pPr lvl="1">
              <a:lnSpc>
                <a:spcPct val="90000"/>
              </a:lnSpc>
            </a:pPr>
            <a:r>
              <a:rPr lang="de-DE" altLang="de-DE" dirty="0"/>
              <a:t>Gymnasium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de-DE" altLang="de-DE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de-DE" altLang="de-DE" sz="2800" b="1" dirty="0">
                <a:solidFill>
                  <a:srgbClr val="990000"/>
                </a:solidFill>
              </a:rPr>
              <a:t>Berufliche Schulen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de-DE" altLang="de-DE" sz="800" dirty="0"/>
          </a:p>
          <a:p>
            <a:pPr lvl="1">
              <a:lnSpc>
                <a:spcPct val="90000"/>
              </a:lnSpc>
            </a:pPr>
            <a:r>
              <a:rPr lang="de-DE" altLang="de-DE" dirty="0" smtClean="0"/>
              <a:t>Berufsfachschulen</a:t>
            </a:r>
            <a:endParaRPr lang="de-DE" altLang="de-DE" dirty="0"/>
          </a:p>
          <a:p>
            <a:pPr marL="457200" lvl="1" indent="0">
              <a:lnSpc>
                <a:spcPct val="90000"/>
              </a:lnSpc>
              <a:buNone/>
            </a:pPr>
            <a:endParaRPr lang="de-DE" altLang="de-DE" dirty="0"/>
          </a:p>
          <a:p>
            <a:pPr lvl="1">
              <a:lnSpc>
                <a:spcPct val="90000"/>
              </a:lnSpc>
            </a:pPr>
            <a:endParaRPr lang="de-DE" altLang="de-DE" dirty="0"/>
          </a:p>
          <a:p>
            <a:pPr>
              <a:lnSpc>
                <a:spcPct val="90000"/>
              </a:lnSpc>
            </a:pPr>
            <a:endParaRPr lang="de-DE" altLang="de-DE" dirty="0"/>
          </a:p>
          <a:p>
            <a:pPr>
              <a:lnSpc>
                <a:spcPct val="90000"/>
              </a:lnSpc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de-DE" altLang="de-DE" dirty="0" smtClean="0"/>
              <a:t>Eingangs-</a:t>
            </a:r>
            <a:br>
              <a:rPr lang="de-DE" altLang="de-DE" dirty="0" smtClean="0"/>
            </a:br>
            <a:r>
              <a:rPr lang="de-DE" altLang="de-DE" dirty="0" err="1" smtClean="0"/>
              <a:t>voraussetzungen</a:t>
            </a:r>
            <a:endParaRPr lang="de-DE" altLang="de-D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de-DE" b="1" dirty="0"/>
              <a:t>Klasse 11 als Eingangsklasse</a:t>
            </a:r>
          </a:p>
          <a:p>
            <a:pPr marL="640080" lvl="1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DE" dirty="0"/>
              <a:t>Mittlerer Bildungsabschluss </a:t>
            </a:r>
          </a:p>
          <a:p>
            <a:pPr marL="640080" lvl="1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DE" dirty="0" smtClean="0"/>
              <a:t>Handelsschule</a:t>
            </a:r>
            <a:r>
              <a:rPr lang="de-DE" dirty="0"/>
              <a:t>, Gymnasium mit Versetzung zur Klasse 10, </a:t>
            </a:r>
            <a:r>
              <a:rPr lang="de-DE" dirty="0" smtClean="0"/>
              <a:t>Gemeinschaftsschule</a:t>
            </a:r>
            <a:endParaRPr lang="de-DE" dirty="0"/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de-DE" b="1" dirty="0" smtClean="0"/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de-DE" b="1" dirty="0" smtClean="0"/>
              <a:t>Klasse </a:t>
            </a:r>
            <a:r>
              <a:rPr lang="de-DE" b="1" dirty="0"/>
              <a:t>12 als Eingangsklasse</a:t>
            </a:r>
          </a:p>
          <a:p>
            <a:pPr marL="640080" lvl="1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DE" dirty="0"/>
              <a:t>Mittlerer Bildungsabschluss      </a:t>
            </a:r>
            <a:r>
              <a:rPr lang="de-DE" i="1" dirty="0"/>
              <a:t>und</a:t>
            </a:r>
          </a:p>
          <a:p>
            <a:pPr marL="640080" lvl="1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DE" dirty="0"/>
              <a:t>abgeschlossene Berufsausbildung    </a:t>
            </a:r>
            <a:r>
              <a:rPr lang="de-DE" i="1" dirty="0"/>
              <a:t>oder</a:t>
            </a:r>
          </a:p>
          <a:p>
            <a:pPr marL="640080" lvl="1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DE" dirty="0"/>
              <a:t>min. 4 Jahre hauptberufliche Tätigkeit    </a:t>
            </a:r>
            <a:r>
              <a:rPr lang="de-DE" i="1" dirty="0"/>
              <a:t>oder</a:t>
            </a:r>
            <a:endParaRPr lang="de-DE" dirty="0"/>
          </a:p>
          <a:p>
            <a:pPr marL="640080" lvl="1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de-DE" dirty="0"/>
              <a:t> 2-jähriges Betriebspraktikum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4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Struktur </a:t>
            </a:r>
            <a:endParaRPr lang="de-DE" altLang="de-DE" dirty="0"/>
          </a:p>
        </p:txBody>
      </p:sp>
      <p:sp>
        <p:nvSpPr>
          <p:cNvPr id="5" name="Inhaltsplatzhalter 4"/>
          <p:cNvSpPr txBox="1">
            <a:spLocks/>
          </p:cNvSpPr>
          <p:nvPr/>
        </p:nvSpPr>
        <p:spPr bwMode="auto">
          <a:xfrm>
            <a:off x="414338" y="1600200"/>
            <a:ext cx="3943350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altLang="de-DE" b="1" dirty="0" smtClean="0"/>
              <a:t>Klassenstufe 11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de-DE" altLang="de-DE" b="1" dirty="0" smtClean="0"/>
              <a:t>	</a:t>
            </a:r>
            <a:r>
              <a:rPr lang="de-DE" altLang="de-DE" sz="2100" dirty="0" smtClean="0"/>
              <a:t>12 Wochenstunden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endParaRPr lang="de-DE" altLang="de-DE" sz="2100" dirty="0" smtClean="0"/>
          </a:p>
          <a:p>
            <a:pPr lvl="1">
              <a:spcBef>
                <a:spcPts val="0"/>
              </a:spcBef>
            </a:pPr>
            <a:r>
              <a:rPr lang="de-DE" altLang="de-DE" dirty="0" smtClean="0"/>
              <a:t>3 Tage Praktikum</a:t>
            </a:r>
          </a:p>
          <a:p>
            <a:pPr lvl="1">
              <a:spcBef>
                <a:spcPts val="0"/>
              </a:spcBef>
            </a:pPr>
            <a:r>
              <a:rPr lang="de-DE" altLang="de-DE" dirty="0" smtClean="0"/>
              <a:t>2 Tage Schule</a:t>
            </a:r>
          </a:p>
          <a:p>
            <a:pPr lvl="1">
              <a:spcBef>
                <a:spcPts val="0"/>
              </a:spcBef>
            </a:pPr>
            <a:r>
              <a:rPr lang="de-DE" altLang="de-DE" dirty="0" smtClean="0"/>
              <a:t>FOS PLUS</a:t>
            </a:r>
          </a:p>
          <a:p>
            <a:pPr lvl="1">
              <a:spcBef>
                <a:spcPts val="0"/>
              </a:spcBef>
              <a:buFont typeface="Wingdings 2" panose="05020102010507070707" pitchFamily="18" charset="2"/>
              <a:buNone/>
            </a:pPr>
            <a:endParaRPr lang="de-DE" altLang="de-DE" dirty="0" smtClean="0"/>
          </a:p>
        </p:txBody>
      </p:sp>
      <p:sp>
        <p:nvSpPr>
          <p:cNvPr id="6" name="Inhaltsplatzhalter 5"/>
          <p:cNvSpPr txBox="1">
            <a:spLocks/>
          </p:cNvSpPr>
          <p:nvPr/>
        </p:nvSpPr>
        <p:spPr>
          <a:xfrm>
            <a:off x="4270375" y="1600200"/>
            <a:ext cx="4302125" cy="511492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altLang="de-DE" b="1" dirty="0" smtClean="0"/>
              <a:t>Klassenstufe 12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de-DE" altLang="de-DE" b="1" dirty="0" smtClean="0"/>
              <a:t>    </a:t>
            </a:r>
            <a:r>
              <a:rPr lang="de-DE" altLang="de-DE" sz="2100" dirty="0" smtClean="0"/>
              <a:t>32 Wochenstunden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endParaRPr lang="de-DE" altLang="de-DE" sz="2100" dirty="0" smtClean="0"/>
          </a:p>
          <a:p>
            <a:pPr lvl="1">
              <a:spcBef>
                <a:spcPts val="0"/>
              </a:spcBef>
            </a:pPr>
            <a:r>
              <a:rPr lang="de-DE" altLang="de-DE" dirty="0" smtClean="0"/>
              <a:t>kein Praktikum</a:t>
            </a:r>
          </a:p>
          <a:p>
            <a:pPr lvl="1">
              <a:spcBef>
                <a:spcPts val="0"/>
              </a:spcBef>
            </a:pPr>
            <a:r>
              <a:rPr lang="de-DE" altLang="de-DE" dirty="0" smtClean="0"/>
              <a:t>5 Tage Schule</a:t>
            </a:r>
          </a:p>
          <a:p>
            <a:pPr lvl="1">
              <a:spcBef>
                <a:spcPts val="0"/>
              </a:spcBef>
            </a:pPr>
            <a:endParaRPr lang="de-DE" altLang="de-DE" dirty="0" smtClean="0"/>
          </a:p>
          <a:p>
            <a:pPr lvl="1">
              <a:spcBef>
                <a:spcPts val="0"/>
              </a:spcBef>
            </a:pPr>
            <a:endParaRPr lang="de-DE" altLang="de-DE" dirty="0" smtClean="0"/>
          </a:p>
          <a:p>
            <a:pPr lvl="1">
              <a:spcBef>
                <a:spcPts val="0"/>
              </a:spcBef>
            </a:pPr>
            <a:endParaRPr lang="de-DE" altLang="de-DE" dirty="0" smtClean="0"/>
          </a:p>
          <a:p>
            <a:pPr>
              <a:spcBef>
                <a:spcPts val="0"/>
              </a:spcBef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320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4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Stundentafel </a:t>
            </a:r>
          </a:p>
        </p:txBody>
      </p:sp>
      <p:graphicFrame>
        <p:nvGraphicFramePr>
          <p:cNvPr id="5" name="Tabellenplatzhalt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067525"/>
              </p:ext>
            </p:extLst>
          </p:nvPr>
        </p:nvGraphicFramePr>
        <p:xfrm>
          <a:off x="899592" y="1424262"/>
          <a:ext cx="7344816" cy="479942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264448">
                  <a:extLst>
                    <a:ext uri="{9D8B030D-6E8A-4147-A177-3AD203B41FA5}">
                      <a16:colId xmlns:a16="http://schemas.microsoft.com/office/drawing/2014/main" val="154731729"/>
                    </a:ext>
                  </a:extLst>
                </a:gridCol>
                <a:gridCol w="1546738">
                  <a:extLst>
                    <a:ext uri="{9D8B030D-6E8A-4147-A177-3AD203B41FA5}">
                      <a16:colId xmlns:a16="http://schemas.microsoft.com/office/drawing/2014/main" val="1376393664"/>
                    </a:ext>
                  </a:extLst>
                </a:gridCol>
                <a:gridCol w="1533630">
                  <a:extLst>
                    <a:ext uri="{9D8B030D-6E8A-4147-A177-3AD203B41FA5}">
                      <a16:colId xmlns:a16="http://schemas.microsoft.com/office/drawing/2014/main" val="3062934859"/>
                    </a:ext>
                  </a:extLst>
                </a:gridCol>
              </a:tblGrid>
              <a:tr h="318861">
                <a:tc>
                  <a:txBody>
                    <a:bodyPr/>
                    <a:lstStyle/>
                    <a:p>
                      <a:endParaRPr lang="de-DE" sz="1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Klassenstufe 11 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Klassenstufe 12 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17534061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Pflichtbereich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9925809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Allgemeiner Lernbereich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(7)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(18)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1973553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Deutsch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2 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4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36886678"/>
                  </a:ext>
                </a:extLst>
              </a:tr>
              <a:tr h="181701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Fremdsprache (Französisch oder Englisch)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4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22147707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Religionslehre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1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1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8950059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Sozialkunde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-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1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91067467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Sport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-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3235851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Mathematik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4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44323158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smtClean="0">
                          <a:effectLst/>
                        </a:rPr>
                        <a:t>Chemie</a:t>
                      </a:r>
                      <a:endParaRPr lang="de-DE" sz="1400" dirty="0">
                        <a:effectLst/>
                      </a:endParaRP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-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5905508"/>
                  </a:ext>
                </a:extLst>
              </a:tr>
              <a:tr h="53669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5271472"/>
                  </a:ext>
                </a:extLst>
              </a:tr>
              <a:tr h="200349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990000"/>
                          </a:solidFill>
                          <a:effectLst/>
                        </a:rPr>
                        <a:t>Fachbezogener </a:t>
                      </a:r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Lernbereich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(5)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(12)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91562160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Betriebswirtschaftslehre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4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8399921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Volkswirtschaftslehre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effectLst/>
                        </a:rPr>
                        <a:t>1</a:t>
                      </a:r>
                      <a:endParaRPr lang="de-DE" sz="1400" dirty="0">
                        <a:effectLst/>
                      </a:endParaRP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3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5766257"/>
                  </a:ext>
                </a:extLst>
              </a:tr>
              <a:tr h="213363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effectLst/>
                        </a:rPr>
                        <a:t>Betriebliches </a:t>
                      </a:r>
                      <a:r>
                        <a:rPr lang="de-DE" sz="1400" dirty="0">
                          <a:effectLst/>
                        </a:rPr>
                        <a:t>Rechnungswesen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4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0097094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effectLst/>
                        </a:rPr>
                        <a:t>Datenverarbeitung</a:t>
                      </a:r>
                      <a:endParaRPr lang="de-DE" sz="1400" dirty="0">
                        <a:effectLst/>
                      </a:endParaRP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-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7841406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0974815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Wahlpflichtbereich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/>
                        </a:rPr>
                        <a:t>(2)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48420510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Zweite Fremdsprache oder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-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94582581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Angewandte </a:t>
                      </a:r>
                      <a:r>
                        <a:rPr lang="de-DE" sz="1400" dirty="0" smtClean="0">
                          <a:effectLst/>
                        </a:rPr>
                        <a:t>Datenverarbeitung</a:t>
                      </a:r>
                      <a:endParaRPr lang="de-DE" sz="1400" dirty="0">
                        <a:effectLst/>
                      </a:endParaRP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-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28013305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 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68838702"/>
                  </a:ext>
                </a:extLst>
              </a:tr>
              <a:tr h="1594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Gesamtstundenzahl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32</a:t>
                      </a:r>
                    </a:p>
                  </a:txBody>
                  <a:tcPr marL="39858" marR="39858" marT="0" marB="0"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13099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Bildschirmpräsentation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2</vt:lpstr>
      <vt:lpstr>Standarddesign</vt:lpstr>
      <vt:lpstr>Herzlich Willkommen </vt:lpstr>
      <vt:lpstr>PowerPoint-Präsentation</vt:lpstr>
      <vt:lpstr>Gliederung</vt:lpstr>
      <vt:lpstr>Allgemeines</vt:lpstr>
      <vt:lpstr>PowerPoint-Präsentation</vt:lpstr>
      <vt:lpstr>„Zuliefererschulen“</vt:lpstr>
      <vt:lpstr>Eingangs- voraussetzungen</vt:lpstr>
      <vt:lpstr>Struktur </vt:lpstr>
      <vt:lpstr>Stundentafel </vt:lpstr>
      <vt:lpstr>Abschluss</vt:lpstr>
      <vt:lpstr>Berechtigungen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BenQ</dc:creator>
  <cp:lastModifiedBy>Christine Moutty</cp:lastModifiedBy>
  <cp:revision>128</cp:revision>
  <dcterms:created xsi:type="dcterms:W3CDTF">2006-12-30T16:08:57Z</dcterms:created>
  <dcterms:modified xsi:type="dcterms:W3CDTF">2021-01-15T10:43:07Z</dcterms:modified>
</cp:coreProperties>
</file>