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56" r:id="rId3"/>
    <p:sldId id="261" r:id="rId4"/>
    <p:sldId id="257" r:id="rId5"/>
    <p:sldId id="288" r:id="rId6"/>
    <p:sldId id="268" r:id="rId7"/>
    <p:sldId id="266" r:id="rId8"/>
    <p:sldId id="285" r:id="rId9"/>
    <p:sldId id="269" r:id="rId10"/>
    <p:sldId id="267" r:id="rId11"/>
    <p:sldId id="277" r:id="rId12"/>
    <p:sldId id="282" r:id="rId1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336699"/>
    <a:srgbClr val="FFCC66"/>
    <a:srgbClr val="9999FF"/>
    <a:srgbClr val="FFFFFF"/>
    <a:srgbClr val="66CCFF"/>
    <a:srgbClr val="CCCCFF"/>
    <a:srgbClr val="FFCC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2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66124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746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746750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7665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68313" y="1557338"/>
            <a:ext cx="8207375" cy="446405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171031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SmartArt-Platzhalter 2"/>
          <p:cNvSpPr>
            <a:spLocks noGrp="1"/>
          </p:cNvSpPr>
          <p:nvPr>
            <p:ph type="dgm" idx="1"/>
          </p:nvPr>
        </p:nvSpPr>
        <p:spPr>
          <a:xfrm>
            <a:off x="468313" y="1557338"/>
            <a:ext cx="8207375" cy="446405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1520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31229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</a:t>
            </a: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25" y="22835"/>
            <a:ext cx="2189975" cy="133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584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27487" cy="446405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27488" cy="446405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</a:t>
            </a: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25" y="30269"/>
            <a:ext cx="2189975" cy="133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763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25" y="15401"/>
            <a:ext cx="2189975" cy="133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881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</a:t>
            </a:r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25" y="15401"/>
            <a:ext cx="2189975" cy="1332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134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03588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2810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91950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Titelmasterformat durch Klicken 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07375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 smtClean="0"/>
              <a:t>Textmasterformate durch Klicken bearbeiten</a:t>
            </a:r>
          </a:p>
          <a:p>
            <a:pPr lvl="1"/>
            <a:r>
              <a:rPr lang="de-DE" altLang="de-DE" dirty="0" smtClean="0"/>
              <a:t>Zweite Ebene</a:t>
            </a:r>
          </a:p>
          <a:p>
            <a:pPr lvl="2"/>
            <a:r>
              <a:rPr lang="de-DE" altLang="de-DE" dirty="0" smtClean="0"/>
              <a:t>Dritte Ebene</a:t>
            </a:r>
          </a:p>
          <a:p>
            <a:pPr lvl="3"/>
            <a:endParaRPr lang="de-DE" altLang="de-DE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 alt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de-DE" altLang="de-DE"/>
              <a:t>1</a:t>
            </a:r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468313" y="1268413"/>
            <a:ext cx="8207375" cy="73025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438" y="0"/>
            <a:ext cx="3290112" cy="11964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800000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800000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556792"/>
            <a:ext cx="6858000" cy="2387600"/>
          </a:xfrm>
        </p:spPr>
        <p:txBody>
          <a:bodyPr/>
          <a:lstStyle/>
          <a:p>
            <a:r>
              <a:rPr lang="de-DE" b="1" dirty="0">
                <a:solidFill>
                  <a:srgbClr val="990000"/>
                </a:solidFill>
              </a:rPr>
              <a:t>Herzlich </a:t>
            </a:r>
            <a:r>
              <a:rPr lang="de-DE" b="1" dirty="0" smtClean="0">
                <a:solidFill>
                  <a:srgbClr val="990000"/>
                </a:solidFill>
              </a:rPr>
              <a:t>Willkommen </a:t>
            </a:r>
            <a:endParaRPr lang="de-DE" b="1" dirty="0">
              <a:solidFill>
                <a:srgbClr val="990000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4221088"/>
            <a:ext cx="6858000" cy="2376264"/>
          </a:xfrm>
        </p:spPr>
        <p:txBody>
          <a:bodyPr>
            <a:normAutofit fontScale="92500"/>
          </a:bodyPr>
          <a:lstStyle/>
          <a:p>
            <a:r>
              <a:rPr lang="de-DE" sz="4400" dirty="0">
                <a:solidFill>
                  <a:srgbClr val="990000"/>
                </a:solidFill>
              </a:rPr>
              <a:t>zum Informationstag </a:t>
            </a:r>
            <a:r>
              <a:rPr lang="de-DE" sz="4400" dirty="0" smtClean="0">
                <a:solidFill>
                  <a:srgbClr val="990000"/>
                </a:solidFill>
              </a:rPr>
              <a:t>der</a:t>
            </a:r>
          </a:p>
          <a:p>
            <a:r>
              <a:rPr lang="de-DE" sz="4400" dirty="0" smtClean="0">
                <a:solidFill>
                  <a:srgbClr val="990000"/>
                </a:solidFill>
              </a:rPr>
              <a:t> Jean-François-Boch-Schule</a:t>
            </a:r>
          </a:p>
          <a:p>
            <a:r>
              <a:rPr lang="de-DE" sz="4400" dirty="0" smtClean="0">
                <a:solidFill>
                  <a:srgbClr val="990000"/>
                </a:solidFill>
              </a:rPr>
              <a:t>Merzig</a:t>
            </a:r>
            <a:endParaRPr lang="de-DE" sz="4400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07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Abschluss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420938"/>
            <a:ext cx="8207375" cy="4464050"/>
          </a:xfrm>
        </p:spPr>
        <p:txBody>
          <a:bodyPr/>
          <a:lstStyle/>
          <a:p>
            <a:r>
              <a:rPr lang="de-DE" altLang="de-DE" dirty="0"/>
              <a:t>Abschluss durch Erfüllung der Leistungsanforderungen</a:t>
            </a:r>
          </a:p>
          <a:p>
            <a:r>
              <a:rPr lang="de-DE" altLang="de-DE" dirty="0" smtClean="0"/>
              <a:t>Staatliche </a:t>
            </a:r>
            <a:r>
              <a:rPr lang="de-DE" altLang="de-DE" dirty="0"/>
              <a:t>Abschlussprüfung </a:t>
            </a:r>
          </a:p>
          <a:p>
            <a:r>
              <a:rPr lang="de-DE" altLang="de-DE" dirty="0" smtClean="0"/>
              <a:t>Fachhochschulreife</a:t>
            </a:r>
            <a:endParaRPr lang="de-DE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Berechtigungen</a:t>
            </a:r>
          </a:p>
        </p:txBody>
      </p:sp>
      <p:sp>
        <p:nvSpPr>
          <p:cNvPr id="7" name="Inhaltsplatzhalter 4"/>
          <p:cNvSpPr txBox="1">
            <a:spLocks/>
          </p:cNvSpPr>
          <p:nvPr/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de-DE" altLang="de-DE" b="1" dirty="0" smtClean="0"/>
              <a:t>Fachhochschulreife als Schlüssel zu …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de-DE" altLang="de-DE" dirty="0" smtClean="0"/>
              <a:t>einer Ausbildungsstelle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de-DE" altLang="de-DE" dirty="0" smtClean="0"/>
              <a:t>Eintritt in gehobene Laufbahn des </a:t>
            </a:r>
            <a:r>
              <a:rPr lang="de-DE" altLang="de-DE" dirty="0" err="1" smtClean="0"/>
              <a:t>öffentl</a:t>
            </a:r>
            <a:r>
              <a:rPr lang="de-DE" altLang="de-DE" dirty="0" smtClean="0"/>
              <a:t>. Dienstes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de-DE" altLang="de-DE" dirty="0" smtClean="0"/>
              <a:t>Eingangsphase des Oberstufengymnasiums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de-DE" altLang="de-DE" dirty="0" smtClean="0"/>
              <a:t>Damit Erwerb der Allgemeinen Hochschulreife und Zugang zu Universitäten möglich!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de-DE" altLang="de-DE" dirty="0" smtClean="0"/>
              <a:t>Besuch der Höheren Berufsfachschule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de-DE" altLang="de-DE" dirty="0" smtClean="0"/>
              <a:t>Besuch der Akademie der Saarwirtschaft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de-DE" altLang="de-DE" dirty="0" smtClean="0"/>
              <a:t>Besuch der Fachhochschule</a:t>
            </a:r>
          </a:p>
          <a:p>
            <a:endParaRPr lang="de-DE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468312" y="1268759"/>
            <a:ext cx="8675687" cy="3600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971550" y="1412875"/>
            <a:ext cx="7345363" cy="144463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>
              <a:solidFill>
                <a:srgbClr val="800000"/>
              </a:solidFill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971550" y="4005263"/>
            <a:ext cx="7345363" cy="144462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>
              <a:solidFill>
                <a:srgbClr val="800000"/>
              </a:solidFill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187450" y="1773238"/>
            <a:ext cx="6769100" cy="329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6000" b="1" dirty="0">
                <a:solidFill>
                  <a:srgbClr val="990000"/>
                </a:solidFill>
              </a:rPr>
              <a:t>Danke für </a:t>
            </a:r>
            <a:r>
              <a:rPr lang="de-DE" altLang="de-DE" sz="6000" b="1" dirty="0" smtClean="0">
                <a:solidFill>
                  <a:srgbClr val="990000"/>
                </a:solidFill>
              </a:rPr>
              <a:t>Ihre Aufmerksamkeit!</a:t>
            </a:r>
            <a:endParaRPr lang="de-DE" altLang="de-DE" sz="6000" b="1" dirty="0">
              <a:solidFill>
                <a:srgbClr val="990000"/>
              </a:solidFill>
            </a:endParaRPr>
          </a:p>
          <a:p>
            <a:pPr algn="ctr">
              <a:spcBef>
                <a:spcPct val="50000"/>
              </a:spcBef>
            </a:pPr>
            <a:endParaRPr lang="de-DE" altLang="de-DE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68313" y="1268760"/>
            <a:ext cx="8675687" cy="36001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539775" y="1495018"/>
            <a:ext cx="8208912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5400" b="1" dirty="0">
                <a:solidFill>
                  <a:srgbClr val="990000"/>
                </a:solidFill>
              </a:rPr>
              <a:t>Vorstellung der </a:t>
            </a:r>
            <a:r>
              <a:rPr lang="de-DE" altLang="de-DE" sz="5400" b="1" dirty="0" smtClean="0">
                <a:solidFill>
                  <a:srgbClr val="990000"/>
                </a:solidFill>
              </a:rPr>
              <a:t>Fachoberschule, </a:t>
            </a:r>
            <a:br>
              <a:rPr lang="de-DE" altLang="de-DE" sz="5400" b="1" dirty="0" smtClean="0">
                <a:solidFill>
                  <a:srgbClr val="990000"/>
                </a:solidFill>
              </a:rPr>
            </a:br>
            <a:r>
              <a:rPr lang="de-DE" altLang="de-DE" sz="5400" b="1" dirty="0" smtClean="0">
                <a:solidFill>
                  <a:srgbClr val="990000"/>
                </a:solidFill>
              </a:rPr>
              <a:t>Fachbereich Wirtschaft</a:t>
            </a:r>
            <a:endParaRPr lang="de-DE" altLang="de-DE" sz="5400" b="1" dirty="0">
              <a:solidFill>
                <a:srgbClr val="990000"/>
              </a:solidFill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971550" y="1412875"/>
            <a:ext cx="7345363" cy="144463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>
              <a:solidFill>
                <a:srgbClr val="800000"/>
              </a:solidFill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71550" y="4005263"/>
            <a:ext cx="7345363" cy="144462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>
              <a:solidFill>
                <a:srgbClr val="800000"/>
              </a:solidFill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971550" y="5517232"/>
            <a:ext cx="7345362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000" dirty="0" smtClean="0"/>
              <a:t>Referenten: </a:t>
            </a:r>
            <a:r>
              <a:rPr lang="de-DE" altLang="de-DE" sz="2000" dirty="0"/>
              <a:t>Christine </a:t>
            </a:r>
            <a:r>
              <a:rPr lang="de-DE" altLang="de-DE" sz="2000" dirty="0" smtClean="0"/>
              <a:t>Moutty und Tim Zwick</a:t>
            </a:r>
            <a:endParaRPr lang="de-DE" altLang="de-DE" sz="2000" dirty="0"/>
          </a:p>
          <a:p>
            <a:pPr>
              <a:spcBef>
                <a:spcPct val="50000"/>
              </a:spcBef>
            </a:pPr>
            <a:r>
              <a:rPr lang="de-DE" altLang="de-DE" sz="2000" dirty="0"/>
              <a:t>Datum: </a:t>
            </a:r>
            <a:r>
              <a:rPr lang="de-DE" altLang="de-DE" sz="2000" dirty="0" smtClean="0"/>
              <a:t>01.02.2020</a:t>
            </a:r>
            <a:endParaRPr lang="de-DE" alt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468313" y="1917700"/>
            <a:ext cx="8064500" cy="42481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38100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bg1"/>
            </a:extrusionClr>
            <a:contourClr>
              <a:schemeClr val="bg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107763" dir="189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de-DE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Gliederung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07375" cy="4968875"/>
          </a:xfrm>
        </p:spPr>
        <p:txBody>
          <a:bodyPr/>
          <a:lstStyle/>
          <a:p>
            <a:pPr marL="1169988" indent="-631825">
              <a:buFontTx/>
              <a:buAutoNum type="arabicPeriod"/>
            </a:pPr>
            <a:endParaRPr lang="de-DE" altLang="de-DE" dirty="0"/>
          </a:p>
          <a:p>
            <a:pPr marL="1169988" indent="-631825">
              <a:buFontTx/>
              <a:buAutoNum type="arabicPeriod"/>
            </a:pPr>
            <a:r>
              <a:rPr lang="de-DE" altLang="de-DE" dirty="0"/>
              <a:t>Allgemeines</a:t>
            </a:r>
          </a:p>
          <a:p>
            <a:pPr marL="1169988" indent="-631825">
              <a:buFontTx/>
              <a:buAutoNum type="arabicPeriod"/>
            </a:pPr>
            <a:r>
              <a:rPr lang="de-DE" altLang="de-DE" dirty="0"/>
              <a:t>Einordnung in das System der beruflichen Schulen</a:t>
            </a:r>
          </a:p>
          <a:p>
            <a:pPr marL="1169988" indent="-631825">
              <a:buFontTx/>
              <a:buAutoNum type="arabicPeriod"/>
            </a:pPr>
            <a:r>
              <a:rPr lang="de-DE" altLang="de-DE" dirty="0"/>
              <a:t>„Zuliefererschulen“ </a:t>
            </a:r>
          </a:p>
          <a:p>
            <a:pPr marL="1169988" indent="-631825">
              <a:buFontTx/>
              <a:buAutoNum type="arabicPeriod"/>
            </a:pPr>
            <a:r>
              <a:rPr lang="de-DE" altLang="de-DE" dirty="0"/>
              <a:t>Eingangsvoraussetzungen</a:t>
            </a:r>
          </a:p>
          <a:p>
            <a:pPr marL="1169988" indent="-631825">
              <a:buFontTx/>
              <a:buAutoNum type="arabicPeriod"/>
            </a:pPr>
            <a:r>
              <a:rPr lang="de-DE" altLang="de-DE" dirty="0"/>
              <a:t>Stundentafel</a:t>
            </a:r>
          </a:p>
          <a:p>
            <a:pPr marL="1169988" indent="-631825">
              <a:buFontTx/>
              <a:buAutoNum type="arabicPeriod"/>
            </a:pPr>
            <a:r>
              <a:rPr lang="de-DE" altLang="de-DE" dirty="0"/>
              <a:t>Abschluss</a:t>
            </a:r>
          </a:p>
          <a:p>
            <a:pPr marL="1169988" indent="-631825">
              <a:buFontTx/>
              <a:buAutoNum type="arabicPeriod"/>
            </a:pPr>
            <a:r>
              <a:rPr lang="de-DE" altLang="de-DE" dirty="0"/>
              <a:t>Berechtigungen</a:t>
            </a:r>
          </a:p>
          <a:p>
            <a:pPr marL="1169988" indent="-631825">
              <a:buFontTx/>
              <a:buNone/>
            </a:pPr>
            <a:endParaRPr lang="de-DE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Allgemeines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07375" cy="5113337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de-DE" altLang="de-DE" dirty="0"/>
              <a:t>zweijährige </a:t>
            </a:r>
            <a:r>
              <a:rPr lang="de-DE" altLang="de-DE" dirty="0" smtClean="0"/>
              <a:t>Fachoberschule</a:t>
            </a:r>
            <a:endParaRPr lang="de-DE" altLang="de-DE" dirty="0"/>
          </a:p>
          <a:p>
            <a:pPr>
              <a:spcBef>
                <a:spcPts val="600"/>
              </a:spcBef>
            </a:pPr>
            <a:r>
              <a:rPr lang="de-DE" altLang="de-DE" dirty="0"/>
              <a:t>Vollzeitschule im kaufmännischen Bereich</a:t>
            </a:r>
          </a:p>
          <a:p>
            <a:pPr>
              <a:spcBef>
                <a:spcPts val="600"/>
              </a:spcBef>
              <a:buFontTx/>
              <a:buNone/>
            </a:pPr>
            <a:r>
              <a:rPr lang="de-DE" altLang="de-DE" dirty="0"/>
              <a:t>	(Klassenstufen </a:t>
            </a:r>
            <a:r>
              <a:rPr lang="de-DE" altLang="de-DE" dirty="0" smtClean="0"/>
              <a:t>11 </a:t>
            </a:r>
            <a:r>
              <a:rPr lang="de-DE" altLang="de-DE" dirty="0"/>
              <a:t>und </a:t>
            </a:r>
            <a:r>
              <a:rPr lang="de-DE" altLang="de-DE" dirty="0" smtClean="0"/>
              <a:t>12)</a:t>
            </a:r>
            <a:endParaRPr lang="de-DE" altLang="de-DE" sz="900" dirty="0"/>
          </a:p>
          <a:p>
            <a:pPr>
              <a:spcBef>
                <a:spcPts val="600"/>
              </a:spcBef>
            </a:pPr>
            <a:r>
              <a:rPr lang="de-DE" altLang="de-DE" dirty="0"/>
              <a:t>vertiefte Grundbildung für Berufe des Bereichs Wirtschaft und Verwaltung</a:t>
            </a:r>
          </a:p>
          <a:p>
            <a:pPr>
              <a:spcBef>
                <a:spcPts val="600"/>
              </a:spcBef>
            </a:pPr>
            <a:r>
              <a:rPr lang="de-DE" altLang="de-DE" dirty="0"/>
              <a:t>vertiefte Allgemeinbildung</a:t>
            </a:r>
          </a:p>
          <a:p>
            <a:pPr>
              <a:spcBef>
                <a:spcPts val="600"/>
              </a:spcBef>
              <a:buFontTx/>
              <a:buNone/>
            </a:pPr>
            <a:endParaRPr lang="de-DE" altLang="de-DE" sz="900" dirty="0">
              <a:sym typeface="Wingdings" panose="05000000000000000000" pitchFamily="2" charset="2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de-DE" altLang="de-DE" dirty="0"/>
              <a:t>Vorbereitung auf berufliche Ausbildung </a:t>
            </a:r>
            <a:r>
              <a:rPr lang="de-DE" altLang="de-DE" dirty="0" smtClean="0"/>
              <a:t>oder Studium</a:t>
            </a:r>
            <a:endParaRPr lang="de-DE" altLang="de-DE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à"/>
            </a:pPr>
            <a:r>
              <a:rPr lang="de-DE" altLang="de-DE" dirty="0"/>
              <a:t>erleichternder Einstieg in die kaufmännische Berufspraxis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096001" y="0"/>
            <a:ext cx="3048000" cy="13414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990600" y="1600200"/>
            <a:ext cx="67214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 altLang="de-DE" sz="1200">
              <a:latin typeface="Times New Roman" panose="02020603050405020304" pitchFamily="18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5029200" y="2209800"/>
            <a:ext cx="1981200" cy="466725"/>
          </a:xfrm>
          <a:prstGeom prst="rect">
            <a:avLst/>
          </a:prstGeom>
          <a:solidFill>
            <a:srgbClr val="99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b="1">
                <a:solidFill>
                  <a:schemeClr val="bg1"/>
                </a:solidFill>
                <a:latin typeface="Times New Roman" panose="02020603050405020304" pitchFamily="18" charset="0"/>
              </a:rPr>
              <a:t>Fachhochschulreife (Fachabitur)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5257800" y="2971800"/>
            <a:ext cx="1600200" cy="293688"/>
          </a:xfrm>
          <a:prstGeom prst="rect">
            <a:avLst/>
          </a:prstGeom>
          <a:noFill/>
          <a:ln w="57150">
            <a:solidFill>
              <a:srgbClr val="99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b="1">
                <a:latin typeface="Times New Roman" panose="02020603050405020304" pitchFamily="18" charset="0"/>
              </a:rPr>
              <a:t>Fachoberschule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3048000" y="3581400"/>
            <a:ext cx="2133600" cy="274638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b="1">
                <a:solidFill>
                  <a:schemeClr val="bg1"/>
                </a:solidFill>
                <a:latin typeface="Times New Roman" panose="02020603050405020304" pitchFamily="18" charset="0"/>
              </a:rPr>
              <a:t>Mittlerer Bildungsabschluss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914400" y="4038600"/>
            <a:ext cx="1143000" cy="287338"/>
          </a:xfrm>
          <a:prstGeom prst="rect">
            <a:avLst/>
          </a:prstGeom>
          <a:noFill/>
          <a:ln w="12700">
            <a:solidFill>
              <a:srgbClr val="0099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b="1">
                <a:latin typeface="Times New Roman" panose="02020603050405020304" pitchFamily="18" charset="0"/>
              </a:rPr>
              <a:t>Berufsschule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457200" y="4800600"/>
            <a:ext cx="2057400" cy="274638"/>
          </a:xfrm>
          <a:prstGeom prst="rect">
            <a:avLst/>
          </a:prstGeom>
          <a:solidFill>
            <a:srgbClr val="33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b="1">
                <a:solidFill>
                  <a:schemeClr val="bg1"/>
                </a:solidFill>
                <a:latin typeface="Times New Roman" panose="02020603050405020304" pitchFamily="18" charset="0"/>
              </a:rPr>
              <a:t>Hauptschulabschluss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55563" y="5410200"/>
            <a:ext cx="1219200" cy="323850"/>
          </a:xfrm>
          <a:prstGeom prst="rect">
            <a:avLst/>
          </a:prstGeom>
          <a:solidFill>
            <a:schemeClr val="bg1"/>
          </a:solidFill>
          <a:ln w="1905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>
                <a:latin typeface="Times New Roman" panose="02020603050405020304" pitchFamily="18" charset="0"/>
              </a:rPr>
              <a:t>Berufsschule</a:t>
            </a:r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 flipV="1">
            <a:off x="611188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5" name="Line 19"/>
          <p:cNvSpPr>
            <a:spLocks noChangeShapeType="1"/>
          </p:cNvSpPr>
          <p:nvPr/>
        </p:nvSpPr>
        <p:spPr bwMode="auto">
          <a:xfrm flipV="1">
            <a:off x="3886200" y="1700213"/>
            <a:ext cx="0" cy="1881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 flipV="1">
            <a:off x="6019800" y="17732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7" name="Line 21"/>
          <p:cNvSpPr>
            <a:spLocks noChangeShapeType="1"/>
          </p:cNvSpPr>
          <p:nvPr/>
        </p:nvSpPr>
        <p:spPr bwMode="auto">
          <a:xfrm flipV="1">
            <a:off x="609600" y="3581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58" name="Line 22"/>
          <p:cNvSpPr>
            <a:spLocks noChangeShapeType="1"/>
          </p:cNvSpPr>
          <p:nvPr/>
        </p:nvSpPr>
        <p:spPr bwMode="auto">
          <a:xfrm>
            <a:off x="3886200" y="3124200"/>
            <a:ext cx="1371600" cy="0"/>
          </a:xfrm>
          <a:prstGeom prst="line">
            <a:avLst/>
          </a:prstGeom>
          <a:ln>
            <a:headEnd/>
            <a:tailEnd type="triangle" w="med" len="med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39959" name="Line 23"/>
          <p:cNvSpPr>
            <a:spLocks noChangeShapeType="1"/>
          </p:cNvSpPr>
          <p:nvPr/>
        </p:nvSpPr>
        <p:spPr bwMode="auto">
          <a:xfrm flipV="1">
            <a:off x="3124200" y="3886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 flipV="1">
            <a:off x="4876800" y="3886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1" name="Line 25"/>
          <p:cNvSpPr>
            <a:spLocks noChangeShapeType="1"/>
          </p:cNvSpPr>
          <p:nvPr/>
        </p:nvSpPr>
        <p:spPr bwMode="auto">
          <a:xfrm flipV="1">
            <a:off x="6019800" y="2667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2" name="Text Box 26"/>
          <p:cNvSpPr txBox="1">
            <a:spLocks noChangeArrowheads="1"/>
          </p:cNvSpPr>
          <p:nvPr/>
        </p:nvSpPr>
        <p:spPr bwMode="auto">
          <a:xfrm>
            <a:off x="2433638" y="6335712"/>
            <a:ext cx="6530975" cy="3460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600" b="1">
                <a:latin typeface="Times New Roman" panose="02020603050405020304" pitchFamily="18" charset="0"/>
              </a:rPr>
              <a:t>Allgemeinbildende Schulen</a:t>
            </a:r>
            <a:r>
              <a:rPr lang="de-DE" altLang="de-DE" sz="1600">
                <a:latin typeface="Times New Roman" panose="02020603050405020304" pitchFamily="18" charset="0"/>
              </a:rPr>
              <a:t> </a:t>
            </a:r>
            <a:endParaRPr lang="de-DE" altLang="de-DE" sz="1200">
              <a:latin typeface="Times New Roman" panose="02020603050405020304" pitchFamily="18" charset="0"/>
            </a:endParaRPr>
          </a:p>
        </p:txBody>
      </p:sp>
      <p:sp>
        <p:nvSpPr>
          <p:cNvPr id="39963" name="Line 27"/>
          <p:cNvSpPr>
            <a:spLocks noChangeShapeType="1"/>
          </p:cNvSpPr>
          <p:nvPr/>
        </p:nvSpPr>
        <p:spPr bwMode="auto">
          <a:xfrm>
            <a:off x="3886200" y="464820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4" name="Line 28"/>
          <p:cNvSpPr>
            <a:spLocks noChangeShapeType="1"/>
          </p:cNvSpPr>
          <p:nvPr/>
        </p:nvSpPr>
        <p:spPr bwMode="auto">
          <a:xfrm flipH="1">
            <a:off x="28956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5" name="Line 29"/>
          <p:cNvSpPr>
            <a:spLocks noChangeShapeType="1"/>
          </p:cNvSpPr>
          <p:nvPr/>
        </p:nvSpPr>
        <p:spPr bwMode="auto">
          <a:xfrm flipV="1">
            <a:off x="2895600" y="4343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6" name="Line 30"/>
          <p:cNvSpPr>
            <a:spLocks noChangeShapeType="1"/>
          </p:cNvSpPr>
          <p:nvPr/>
        </p:nvSpPr>
        <p:spPr bwMode="auto">
          <a:xfrm flipV="1">
            <a:off x="3886200" y="4343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7" name="Line 31"/>
          <p:cNvSpPr>
            <a:spLocks noChangeShapeType="1"/>
          </p:cNvSpPr>
          <p:nvPr/>
        </p:nvSpPr>
        <p:spPr bwMode="auto">
          <a:xfrm flipV="1">
            <a:off x="5486400" y="4343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8" name="Line 32"/>
          <p:cNvSpPr>
            <a:spLocks noChangeShapeType="1"/>
          </p:cNvSpPr>
          <p:nvPr/>
        </p:nvSpPr>
        <p:spPr bwMode="auto">
          <a:xfrm flipV="1">
            <a:off x="6804025" y="32766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69" name="Line 33"/>
          <p:cNvSpPr>
            <a:spLocks noChangeShapeType="1"/>
          </p:cNvSpPr>
          <p:nvPr/>
        </p:nvSpPr>
        <p:spPr bwMode="auto">
          <a:xfrm flipV="1">
            <a:off x="3886200" y="3886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70" name="Text Box 34"/>
          <p:cNvSpPr txBox="1">
            <a:spLocks noChangeArrowheads="1"/>
          </p:cNvSpPr>
          <p:nvPr/>
        </p:nvSpPr>
        <p:spPr bwMode="auto">
          <a:xfrm>
            <a:off x="7391400" y="1524000"/>
            <a:ext cx="1600200" cy="476250"/>
          </a:xfrm>
          <a:prstGeom prst="rect">
            <a:avLst/>
          </a:prstGeom>
          <a:noFill/>
          <a:ln w="19050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b="1">
                <a:latin typeface="Times New Roman" panose="02020603050405020304" pitchFamily="18" charset="0"/>
              </a:rPr>
              <a:t>Berufliches Gymnasium</a:t>
            </a:r>
          </a:p>
        </p:txBody>
      </p:sp>
      <p:sp>
        <p:nvSpPr>
          <p:cNvPr id="39972" name="Line 36"/>
          <p:cNvSpPr>
            <a:spLocks noChangeShapeType="1"/>
          </p:cNvSpPr>
          <p:nvPr/>
        </p:nvSpPr>
        <p:spPr bwMode="auto">
          <a:xfrm flipV="1">
            <a:off x="3352800" y="5562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74" name="Line 38"/>
          <p:cNvSpPr>
            <a:spLocks noChangeShapeType="1"/>
          </p:cNvSpPr>
          <p:nvPr/>
        </p:nvSpPr>
        <p:spPr bwMode="auto">
          <a:xfrm flipH="1">
            <a:off x="2971800" y="5562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79" name="Line 43"/>
          <p:cNvSpPr>
            <a:spLocks noChangeShapeType="1"/>
          </p:cNvSpPr>
          <p:nvPr/>
        </p:nvSpPr>
        <p:spPr bwMode="auto">
          <a:xfrm flipV="1">
            <a:off x="8153400" y="20574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80" name="Line 44"/>
          <p:cNvSpPr>
            <a:spLocks noChangeShapeType="1"/>
          </p:cNvSpPr>
          <p:nvPr/>
        </p:nvSpPr>
        <p:spPr bwMode="auto">
          <a:xfrm>
            <a:off x="6096000" y="1752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81" name="Line 45"/>
          <p:cNvSpPr>
            <a:spLocks noChangeShapeType="1"/>
          </p:cNvSpPr>
          <p:nvPr/>
        </p:nvSpPr>
        <p:spPr bwMode="auto">
          <a:xfrm>
            <a:off x="609600" y="414908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82" name="Line 46"/>
          <p:cNvSpPr>
            <a:spLocks noChangeShapeType="1"/>
          </p:cNvSpPr>
          <p:nvPr/>
        </p:nvSpPr>
        <p:spPr bwMode="auto">
          <a:xfrm>
            <a:off x="2057400" y="4191000"/>
            <a:ext cx="25558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85" name="Line 49"/>
          <p:cNvSpPr>
            <a:spLocks noChangeShapeType="1"/>
          </p:cNvSpPr>
          <p:nvPr/>
        </p:nvSpPr>
        <p:spPr bwMode="auto">
          <a:xfrm flipH="1">
            <a:off x="1600200" y="4648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86" name="Line 50"/>
          <p:cNvSpPr>
            <a:spLocks noChangeShapeType="1"/>
          </p:cNvSpPr>
          <p:nvPr/>
        </p:nvSpPr>
        <p:spPr bwMode="auto">
          <a:xfrm flipV="1">
            <a:off x="1600200" y="4343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87" name="Text Box 51"/>
          <p:cNvSpPr txBox="1">
            <a:spLocks noChangeArrowheads="1"/>
          </p:cNvSpPr>
          <p:nvPr/>
        </p:nvSpPr>
        <p:spPr bwMode="auto">
          <a:xfrm>
            <a:off x="7364413" y="533400"/>
            <a:ext cx="1600200" cy="639763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Allgemeine Hochschulreife (Abitur)</a:t>
            </a:r>
          </a:p>
        </p:txBody>
      </p:sp>
      <p:sp>
        <p:nvSpPr>
          <p:cNvPr id="39989" name="Line 53"/>
          <p:cNvSpPr>
            <a:spLocks noChangeShapeType="1"/>
          </p:cNvSpPr>
          <p:nvPr/>
        </p:nvSpPr>
        <p:spPr bwMode="auto">
          <a:xfrm>
            <a:off x="3886200" y="17526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90" name="Line 54"/>
          <p:cNvSpPr>
            <a:spLocks noChangeShapeType="1"/>
          </p:cNvSpPr>
          <p:nvPr/>
        </p:nvSpPr>
        <p:spPr bwMode="auto">
          <a:xfrm flipV="1">
            <a:off x="8153400" y="228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91" name="Line 55"/>
          <p:cNvSpPr>
            <a:spLocks noChangeShapeType="1"/>
          </p:cNvSpPr>
          <p:nvPr/>
        </p:nvSpPr>
        <p:spPr bwMode="auto">
          <a:xfrm flipV="1">
            <a:off x="3886200" y="4648200"/>
            <a:ext cx="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92" name="Rectangle 56"/>
          <p:cNvSpPr>
            <a:spLocks noChangeArrowheads="1"/>
          </p:cNvSpPr>
          <p:nvPr/>
        </p:nvSpPr>
        <p:spPr bwMode="auto">
          <a:xfrm>
            <a:off x="468313" y="1268413"/>
            <a:ext cx="8424862" cy="144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9988" name="Line 52"/>
          <p:cNvSpPr>
            <a:spLocks noChangeShapeType="1"/>
          </p:cNvSpPr>
          <p:nvPr/>
        </p:nvSpPr>
        <p:spPr bwMode="auto">
          <a:xfrm flipV="1">
            <a:off x="8153400" y="1219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9994" name="Text Box 58"/>
          <p:cNvSpPr txBox="1">
            <a:spLocks noChangeArrowheads="1"/>
          </p:cNvSpPr>
          <p:nvPr/>
        </p:nvSpPr>
        <p:spPr bwMode="auto">
          <a:xfrm>
            <a:off x="468313" y="333375"/>
            <a:ext cx="57594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3200"/>
              <a:t>Einordnung in das System </a:t>
            </a:r>
          </a:p>
          <a:p>
            <a:r>
              <a:rPr lang="de-DE" altLang="de-DE" sz="3200"/>
              <a:t>der beruflichen Schulen</a:t>
            </a:r>
          </a:p>
        </p:txBody>
      </p:sp>
      <p:sp>
        <p:nvSpPr>
          <p:cNvPr id="39995" name="Rectangle 59"/>
          <p:cNvSpPr>
            <a:spLocks noChangeArrowheads="1"/>
          </p:cNvSpPr>
          <p:nvPr/>
        </p:nvSpPr>
        <p:spPr bwMode="auto">
          <a:xfrm>
            <a:off x="395288" y="1341438"/>
            <a:ext cx="6335712" cy="142875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7" name="Text Box 14"/>
          <p:cNvSpPr txBox="1">
            <a:spLocks noChangeArrowheads="1"/>
          </p:cNvSpPr>
          <p:nvPr/>
        </p:nvSpPr>
        <p:spPr bwMode="auto">
          <a:xfrm>
            <a:off x="1388346" y="5282044"/>
            <a:ext cx="1431054" cy="523220"/>
          </a:xfrm>
          <a:prstGeom prst="rect">
            <a:avLst/>
          </a:prstGeom>
          <a:solidFill>
            <a:schemeClr val="bg1"/>
          </a:solidFill>
          <a:ln w="1905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Times New Roman" panose="02020603050405020304" pitchFamily="18" charset="0"/>
              </a:rPr>
              <a:t>Ausbildungs-vorbereitung (AV)</a:t>
            </a:r>
            <a:endParaRPr lang="de-DE" altLang="de-DE" sz="1400" b="1" dirty="0">
              <a:latin typeface="Times New Roman" panose="02020603050405020304" pitchFamily="18" charset="0"/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2312986" y="4034767"/>
            <a:ext cx="3424237" cy="287338"/>
          </a:xfrm>
          <a:prstGeom prst="rect">
            <a:avLst/>
          </a:prstGeom>
          <a:noFill/>
          <a:ln w="12700">
            <a:solidFill>
              <a:srgbClr val="0099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b="1" dirty="0" smtClean="0">
                <a:latin typeface="Times New Roman" panose="02020603050405020304" pitchFamily="18" charset="0"/>
              </a:rPr>
              <a:t>Berufsfachschule </a:t>
            </a:r>
            <a:r>
              <a:rPr lang="de-DE" altLang="de-DE" sz="1200" b="1" dirty="0" smtClean="0">
                <a:latin typeface="Times New Roman" panose="02020603050405020304" pitchFamily="18" charset="0"/>
              </a:rPr>
              <a:t>der einzelnen Fachbereiche </a:t>
            </a:r>
            <a:endParaRPr lang="de-DE" altLang="de-DE" sz="1200" b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199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/>
              <a:t>„Zuliefererschulen“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de-DE" altLang="de-DE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de-DE" altLang="de-DE" sz="2800" b="1" dirty="0">
                <a:solidFill>
                  <a:srgbClr val="990000"/>
                </a:solidFill>
              </a:rPr>
              <a:t>Allgemeinbildende Schulen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de-DE" altLang="de-DE" sz="900" dirty="0"/>
          </a:p>
          <a:p>
            <a:pPr lvl="1">
              <a:lnSpc>
                <a:spcPct val="90000"/>
              </a:lnSpc>
            </a:pPr>
            <a:r>
              <a:rPr lang="de-DE" altLang="de-DE" dirty="0" smtClean="0"/>
              <a:t>Gemeinschaftsschule</a:t>
            </a:r>
            <a:endParaRPr lang="de-DE" altLang="de-DE" dirty="0"/>
          </a:p>
          <a:p>
            <a:pPr lvl="1">
              <a:lnSpc>
                <a:spcPct val="90000"/>
              </a:lnSpc>
            </a:pPr>
            <a:r>
              <a:rPr lang="de-DE" altLang="de-DE" dirty="0"/>
              <a:t>Gymnasium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de-DE" altLang="de-DE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de-DE" altLang="de-DE" sz="2800" b="1" dirty="0">
                <a:solidFill>
                  <a:srgbClr val="990000"/>
                </a:solidFill>
              </a:rPr>
              <a:t>Berufliche Schulen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de-DE" altLang="de-DE" sz="800" dirty="0"/>
          </a:p>
          <a:p>
            <a:pPr lvl="1">
              <a:lnSpc>
                <a:spcPct val="90000"/>
              </a:lnSpc>
            </a:pPr>
            <a:r>
              <a:rPr lang="de-DE" altLang="de-DE" dirty="0" smtClean="0"/>
              <a:t>Berufsfachschulen</a:t>
            </a:r>
            <a:endParaRPr lang="de-DE" altLang="de-DE" dirty="0"/>
          </a:p>
          <a:p>
            <a:pPr marL="457200" lvl="1" indent="0">
              <a:lnSpc>
                <a:spcPct val="90000"/>
              </a:lnSpc>
              <a:buNone/>
            </a:pPr>
            <a:endParaRPr lang="de-DE" altLang="de-DE" dirty="0"/>
          </a:p>
          <a:p>
            <a:pPr lvl="1">
              <a:lnSpc>
                <a:spcPct val="90000"/>
              </a:lnSpc>
            </a:pPr>
            <a:endParaRPr lang="de-DE" altLang="de-DE" dirty="0"/>
          </a:p>
          <a:p>
            <a:pPr>
              <a:lnSpc>
                <a:spcPct val="90000"/>
              </a:lnSpc>
            </a:pPr>
            <a:endParaRPr lang="de-DE" altLang="de-DE" dirty="0"/>
          </a:p>
          <a:p>
            <a:pPr>
              <a:lnSpc>
                <a:spcPct val="90000"/>
              </a:lnSpc>
            </a:pPr>
            <a:endParaRPr lang="de-DE" alt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ts val="4000"/>
              </a:lnSpc>
            </a:pPr>
            <a:r>
              <a:rPr lang="de-DE" altLang="de-DE" dirty="0" smtClean="0"/>
              <a:t>Eingangs-</a:t>
            </a:r>
            <a:br>
              <a:rPr lang="de-DE" altLang="de-DE" dirty="0" smtClean="0"/>
            </a:br>
            <a:r>
              <a:rPr lang="de-DE" altLang="de-DE" dirty="0" err="1" smtClean="0"/>
              <a:t>voraussetzungen</a:t>
            </a:r>
            <a:endParaRPr lang="de-DE" altLang="de-DE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fontAlgn="auto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de-DE" b="1" dirty="0"/>
              <a:t>Klasse 11 als Eingangsklasse</a:t>
            </a:r>
          </a:p>
          <a:p>
            <a:pPr marL="640080" lvl="1" indent="-274320" fontAlgn="auto">
              <a:spcBef>
                <a:spcPts val="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de-DE" dirty="0"/>
              <a:t>Mittlerer Bildungsabschluss </a:t>
            </a:r>
          </a:p>
          <a:p>
            <a:pPr marL="640080" lvl="1" indent="-274320" fontAlgn="auto">
              <a:spcBef>
                <a:spcPts val="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de-DE" dirty="0" smtClean="0"/>
              <a:t>Handelsschule</a:t>
            </a:r>
            <a:r>
              <a:rPr lang="de-DE" dirty="0"/>
              <a:t>, Gymnasium mit Versetzung zur Klasse 10, </a:t>
            </a:r>
            <a:r>
              <a:rPr lang="de-DE" dirty="0" smtClean="0"/>
              <a:t>Gemeinschaftsschule</a:t>
            </a:r>
            <a:endParaRPr lang="de-DE" dirty="0"/>
          </a:p>
          <a:p>
            <a:pPr marL="0" indent="0" fontAlgn="auto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de-DE" b="1" dirty="0" smtClean="0"/>
          </a:p>
          <a:p>
            <a:pPr marL="0" indent="0" fontAlgn="auto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de-DE" b="1" dirty="0" smtClean="0"/>
              <a:t>Klasse </a:t>
            </a:r>
            <a:r>
              <a:rPr lang="de-DE" b="1" dirty="0"/>
              <a:t>12 als Eingangsklasse</a:t>
            </a:r>
          </a:p>
          <a:p>
            <a:pPr marL="640080" lvl="1" indent="-274320" fontAlgn="auto">
              <a:spcBef>
                <a:spcPts val="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de-DE" dirty="0"/>
              <a:t>Mittlerer Bildungsabschluss      </a:t>
            </a:r>
            <a:r>
              <a:rPr lang="de-DE" i="1" dirty="0"/>
              <a:t>und</a:t>
            </a:r>
          </a:p>
          <a:p>
            <a:pPr marL="640080" lvl="1" indent="-274320" fontAlgn="auto">
              <a:spcBef>
                <a:spcPts val="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de-DE" dirty="0"/>
              <a:t>abgeschlossene Berufsausbildung    </a:t>
            </a:r>
            <a:r>
              <a:rPr lang="de-DE" i="1" dirty="0"/>
              <a:t>oder</a:t>
            </a:r>
          </a:p>
          <a:p>
            <a:pPr marL="640080" lvl="1" indent="-274320" fontAlgn="auto">
              <a:spcBef>
                <a:spcPts val="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de-DE" dirty="0"/>
              <a:t>min. 4 Jahre hauptberufliche Tätigkeit    </a:t>
            </a:r>
            <a:r>
              <a:rPr lang="de-DE" i="1" dirty="0"/>
              <a:t>oder</a:t>
            </a:r>
            <a:endParaRPr lang="de-DE" dirty="0"/>
          </a:p>
          <a:p>
            <a:pPr marL="640080" lvl="1" indent="-274320" fontAlgn="auto">
              <a:spcBef>
                <a:spcPts val="0"/>
              </a:spcBef>
              <a:spcAft>
                <a:spcPts val="600"/>
              </a:spcAft>
              <a:buFont typeface="Wingdings 2"/>
              <a:buChar char=""/>
              <a:defRPr/>
            </a:pPr>
            <a:r>
              <a:rPr lang="de-DE" dirty="0"/>
              <a:t> 2-jähriges Betriebspraktikum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4" name="Rectangle 6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Struktur </a:t>
            </a:r>
            <a:endParaRPr lang="de-DE" altLang="de-DE" dirty="0"/>
          </a:p>
        </p:txBody>
      </p:sp>
      <p:sp>
        <p:nvSpPr>
          <p:cNvPr id="5" name="Inhaltsplatzhalter 4"/>
          <p:cNvSpPr txBox="1">
            <a:spLocks/>
          </p:cNvSpPr>
          <p:nvPr/>
        </p:nvSpPr>
        <p:spPr bwMode="auto">
          <a:xfrm>
            <a:off x="414338" y="1600200"/>
            <a:ext cx="3943350" cy="504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de-DE" altLang="de-DE" b="1" dirty="0" smtClean="0"/>
              <a:t>Klassenstufe 11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de-DE" altLang="de-DE" b="1" dirty="0" smtClean="0"/>
              <a:t>	</a:t>
            </a:r>
            <a:r>
              <a:rPr lang="de-DE" altLang="de-DE" sz="2100" dirty="0" smtClean="0"/>
              <a:t>12 Wochenstunden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endParaRPr lang="de-DE" altLang="de-DE" sz="2100" dirty="0" smtClean="0"/>
          </a:p>
          <a:p>
            <a:pPr lvl="1">
              <a:spcBef>
                <a:spcPts val="0"/>
              </a:spcBef>
            </a:pPr>
            <a:r>
              <a:rPr lang="de-DE" altLang="de-DE" dirty="0" smtClean="0"/>
              <a:t>3 Tage Praktikum</a:t>
            </a:r>
          </a:p>
          <a:p>
            <a:pPr lvl="1">
              <a:spcBef>
                <a:spcPts val="0"/>
              </a:spcBef>
            </a:pPr>
            <a:r>
              <a:rPr lang="de-DE" altLang="de-DE" dirty="0" smtClean="0"/>
              <a:t>2 Tage Schule</a:t>
            </a:r>
          </a:p>
          <a:p>
            <a:pPr lvl="1">
              <a:spcBef>
                <a:spcPts val="0"/>
              </a:spcBef>
            </a:pPr>
            <a:r>
              <a:rPr lang="de-DE" altLang="de-DE" dirty="0" smtClean="0"/>
              <a:t>FOS PLUS</a:t>
            </a:r>
          </a:p>
          <a:p>
            <a:pPr lvl="1">
              <a:spcBef>
                <a:spcPts val="0"/>
              </a:spcBef>
              <a:buFont typeface="Wingdings 2" panose="05020102010507070707" pitchFamily="18" charset="2"/>
              <a:buNone/>
            </a:pPr>
            <a:endParaRPr lang="de-DE" altLang="de-DE" dirty="0" smtClean="0"/>
          </a:p>
        </p:txBody>
      </p:sp>
      <p:sp>
        <p:nvSpPr>
          <p:cNvPr id="6" name="Inhaltsplatzhalter 5"/>
          <p:cNvSpPr txBox="1">
            <a:spLocks/>
          </p:cNvSpPr>
          <p:nvPr/>
        </p:nvSpPr>
        <p:spPr>
          <a:xfrm>
            <a:off x="4270375" y="1600200"/>
            <a:ext cx="4302125" cy="5114925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800000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de-DE" altLang="de-DE" b="1" dirty="0" smtClean="0"/>
              <a:t>Klassenstufe 12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de-DE" altLang="de-DE" b="1" dirty="0" smtClean="0"/>
              <a:t>    </a:t>
            </a:r>
            <a:r>
              <a:rPr lang="de-DE" altLang="de-DE" sz="2100" dirty="0" smtClean="0"/>
              <a:t>32 Wochenstunden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None/>
            </a:pPr>
            <a:endParaRPr lang="de-DE" altLang="de-DE" sz="2100" dirty="0" smtClean="0"/>
          </a:p>
          <a:p>
            <a:pPr lvl="1">
              <a:spcBef>
                <a:spcPts val="0"/>
              </a:spcBef>
            </a:pPr>
            <a:r>
              <a:rPr lang="de-DE" altLang="de-DE" dirty="0" smtClean="0"/>
              <a:t>kein Praktikum</a:t>
            </a:r>
          </a:p>
          <a:p>
            <a:pPr lvl="1">
              <a:spcBef>
                <a:spcPts val="0"/>
              </a:spcBef>
            </a:pPr>
            <a:r>
              <a:rPr lang="de-DE" altLang="de-DE" dirty="0" smtClean="0"/>
              <a:t>5 Tage Schule</a:t>
            </a:r>
          </a:p>
          <a:p>
            <a:pPr lvl="1">
              <a:spcBef>
                <a:spcPts val="0"/>
              </a:spcBef>
            </a:pPr>
            <a:endParaRPr lang="de-DE" altLang="de-DE" dirty="0" smtClean="0"/>
          </a:p>
          <a:p>
            <a:pPr lvl="1">
              <a:spcBef>
                <a:spcPts val="0"/>
              </a:spcBef>
            </a:pPr>
            <a:endParaRPr lang="de-DE" altLang="de-DE" dirty="0" smtClean="0"/>
          </a:p>
          <a:p>
            <a:pPr lvl="1">
              <a:spcBef>
                <a:spcPts val="0"/>
              </a:spcBef>
            </a:pPr>
            <a:endParaRPr lang="de-DE" altLang="de-DE" dirty="0" smtClean="0"/>
          </a:p>
          <a:p>
            <a:pPr>
              <a:spcBef>
                <a:spcPts val="0"/>
              </a:spcBef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8320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4" name="Rectangle 6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Stundentafel </a:t>
            </a:r>
          </a:p>
        </p:txBody>
      </p:sp>
      <p:graphicFrame>
        <p:nvGraphicFramePr>
          <p:cNvPr id="5" name="Tabellenplatzhalt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1067525"/>
              </p:ext>
            </p:extLst>
          </p:nvPr>
        </p:nvGraphicFramePr>
        <p:xfrm>
          <a:off x="899592" y="1424262"/>
          <a:ext cx="7344816" cy="4799424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4264448">
                  <a:extLst>
                    <a:ext uri="{9D8B030D-6E8A-4147-A177-3AD203B41FA5}">
                      <a16:colId xmlns:a16="http://schemas.microsoft.com/office/drawing/2014/main" val="154731729"/>
                    </a:ext>
                  </a:extLst>
                </a:gridCol>
                <a:gridCol w="1546738">
                  <a:extLst>
                    <a:ext uri="{9D8B030D-6E8A-4147-A177-3AD203B41FA5}">
                      <a16:colId xmlns:a16="http://schemas.microsoft.com/office/drawing/2014/main" val="1376393664"/>
                    </a:ext>
                  </a:extLst>
                </a:gridCol>
                <a:gridCol w="1533630">
                  <a:extLst>
                    <a:ext uri="{9D8B030D-6E8A-4147-A177-3AD203B41FA5}">
                      <a16:colId xmlns:a16="http://schemas.microsoft.com/office/drawing/2014/main" val="3062934859"/>
                    </a:ext>
                  </a:extLst>
                </a:gridCol>
              </a:tblGrid>
              <a:tr h="318861">
                <a:tc>
                  <a:txBody>
                    <a:bodyPr/>
                    <a:lstStyle/>
                    <a:p>
                      <a:endParaRPr lang="de-DE" sz="1400" dirty="0"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Klassenstufe 11 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Klassenstufe 12 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17534061"/>
                  </a:ext>
                </a:extLst>
              </a:tr>
              <a:tr h="15943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Pflichtbereich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 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 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9925809"/>
                  </a:ext>
                </a:extLst>
              </a:tr>
              <a:tr h="15943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990000"/>
                          </a:solidFill>
                          <a:effectLst/>
                        </a:rPr>
                        <a:t>Allgemeiner Lernbereich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rgbClr val="990000"/>
                          </a:solidFill>
                          <a:effectLst/>
                        </a:rPr>
                        <a:t>(7)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rgbClr val="990000"/>
                          </a:solidFill>
                          <a:effectLst/>
                        </a:rPr>
                        <a:t>(18)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01973553"/>
                  </a:ext>
                </a:extLst>
              </a:tr>
              <a:tr h="159430"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</a:rPr>
                        <a:t>Deutsch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2 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4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36886678"/>
                  </a:ext>
                </a:extLst>
              </a:tr>
              <a:tr h="181701"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</a:rPr>
                        <a:t>Fremdsprache (Französisch oder Englisch)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2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4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22147707"/>
                  </a:ext>
                </a:extLst>
              </a:tr>
              <a:tr h="159430"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</a:rPr>
                        <a:t>Religionslehre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1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1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48950059"/>
                  </a:ext>
                </a:extLst>
              </a:tr>
              <a:tr h="159430"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</a:rPr>
                        <a:t>Sozialkunde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-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1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91067467"/>
                  </a:ext>
                </a:extLst>
              </a:tr>
              <a:tr h="159430"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</a:rPr>
                        <a:t>Sport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-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2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43235851"/>
                  </a:ext>
                </a:extLst>
              </a:tr>
              <a:tr h="159430"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</a:rPr>
                        <a:t>Mathematik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2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4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44323158"/>
                  </a:ext>
                </a:extLst>
              </a:tr>
              <a:tr h="159430">
                <a:tc>
                  <a:txBody>
                    <a:bodyPr/>
                    <a:lstStyle/>
                    <a:p>
                      <a:r>
                        <a:rPr lang="de-DE" sz="1400" smtClean="0">
                          <a:effectLst/>
                        </a:rPr>
                        <a:t>Chemie</a:t>
                      </a:r>
                      <a:endParaRPr lang="de-DE" sz="1400" dirty="0">
                        <a:effectLst/>
                      </a:endParaRP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-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2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55905508"/>
                  </a:ext>
                </a:extLst>
              </a:tr>
              <a:tr h="53669"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</a:rPr>
                        <a:t> 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 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 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55271472"/>
                  </a:ext>
                </a:extLst>
              </a:tr>
              <a:tr h="200349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solidFill>
                            <a:srgbClr val="990000"/>
                          </a:solidFill>
                          <a:effectLst/>
                        </a:rPr>
                        <a:t>Fachbezogener </a:t>
                      </a:r>
                      <a:r>
                        <a:rPr lang="de-DE" sz="1400" dirty="0">
                          <a:solidFill>
                            <a:srgbClr val="990000"/>
                          </a:solidFill>
                          <a:effectLst/>
                        </a:rPr>
                        <a:t>Lernbereich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rgbClr val="990000"/>
                          </a:solidFill>
                          <a:effectLst/>
                        </a:rPr>
                        <a:t>(5)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rgbClr val="990000"/>
                          </a:solidFill>
                          <a:effectLst/>
                        </a:rPr>
                        <a:t>(12)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291562160"/>
                  </a:ext>
                </a:extLst>
              </a:tr>
              <a:tr h="159430"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Betriebswirtschaftslehre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2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4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58399921"/>
                  </a:ext>
                </a:extLst>
              </a:tr>
              <a:tr h="159430"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Volkswirtschaftslehre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smtClean="0">
                          <a:effectLst/>
                        </a:rPr>
                        <a:t>1</a:t>
                      </a:r>
                      <a:endParaRPr lang="de-DE" sz="1400" dirty="0">
                        <a:effectLst/>
                      </a:endParaRP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3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345766257"/>
                  </a:ext>
                </a:extLst>
              </a:tr>
              <a:tr h="213363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effectLst/>
                        </a:rPr>
                        <a:t>Betriebliches </a:t>
                      </a:r>
                      <a:r>
                        <a:rPr lang="de-DE" sz="1400" dirty="0">
                          <a:effectLst/>
                        </a:rPr>
                        <a:t>Rechnungswesen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2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4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30097094"/>
                  </a:ext>
                </a:extLst>
              </a:tr>
              <a:tr h="159430">
                <a:tc>
                  <a:txBody>
                    <a:bodyPr/>
                    <a:lstStyle/>
                    <a:p>
                      <a:r>
                        <a:rPr lang="de-DE" sz="1400" dirty="0" smtClean="0">
                          <a:effectLst/>
                        </a:rPr>
                        <a:t>Datenverarbeitung</a:t>
                      </a:r>
                      <a:endParaRPr lang="de-DE" sz="1400" dirty="0">
                        <a:effectLst/>
                      </a:endParaRP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-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1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67841406"/>
                  </a:ext>
                </a:extLst>
              </a:tr>
              <a:tr h="159430"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</a:rPr>
                        <a:t> 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 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 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30974815"/>
                  </a:ext>
                </a:extLst>
              </a:tr>
              <a:tr h="15943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Wahlpflichtbereich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 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rgbClr val="990000"/>
                          </a:solidFill>
                          <a:effectLst/>
                        </a:rPr>
                        <a:t>(2)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48420510"/>
                  </a:ext>
                </a:extLst>
              </a:tr>
              <a:tr h="159430"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Zweite Fremdsprache oder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-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2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94582581"/>
                  </a:ext>
                </a:extLst>
              </a:tr>
              <a:tr h="159430">
                <a:tc>
                  <a:txBody>
                    <a:bodyPr/>
                    <a:lstStyle/>
                    <a:p>
                      <a:r>
                        <a:rPr lang="de-DE" sz="1400" dirty="0">
                          <a:effectLst/>
                        </a:rPr>
                        <a:t>Angewandte </a:t>
                      </a:r>
                      <a:r>
                        <a:rPr lang="de-DE" sz="1400" dirty="0" smtClean="0">
                          <a:effectLst/>
                        </a:rPr>
                        <a:t>Datenverarbeitung</a:t>
                      </a:r>
                      <a:endParaRPr lang="de-DE" sz="1400" dirty="0">
                        <a:effectLst/>
                      </a:endParaRP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-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2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28013305"/>
                  </a:ext>
                </a:extLst>
              </a:tr>
              <a:tr h="159430">
                <a:tc>
                  <a:txBody>
                    <a:bodyPr/>
                    <a:lstStyle/>
                    <a:p>
                      <a:r>
                        <a:rPr lang="de-DE" sz="1400">
                          <a:effectLst/>
                        </a:rPr>
                        <a:t> 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>
                          <a:effectLst/>
                        </a:rPr>
                        <a:t> 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effectLst/>
                        </a:rPr>
                        <a:t> 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68838702"/>
                  </a:ext>
                </a:extLst>
              </a:tr>
              <a:tr h="15943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Gesamtstundenzahl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32</a:t>
                      </a:r>
                    </a:p>
                  </a:txBody>
                  <a:tcPr marL="39858" marR="39858" marT="0" marB="0">
                    <a:gradFill flip="none" rotWithShape="1">
                      <a:gsLst>
                        <a:gs pos="0">
                          <a:schemeClr val="accent5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5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5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213099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</Words>
  <Application>Microsoft Office PowerPoint</Application>
  <PresentationFormat>Bildschirmpräsentation (4:3)</PresentationFormat>
  <Paragraphs>154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Times New Roman</vt:lpstr>
      <vt:lpstr>Trebuchet MS</vt:lpstr>
      <vt:lpstr>Wingdings</vt:lpstr>
      <vt:lpstr>Wingdings 2</vt:lpstr>
      <vt:lpstr>Standarddesign</vt:lpstr>
      <vt:lpstr>Herzlich Willkommen </vt:lpstr>
      <vt:lpstr>PowerPoint-Präsentation</vt:lpstr>
      <vt:lpstr>Gliederung</vt:lpstr>
      <vt:lpstr>Allgemeines</vt:lpstr>
      <vt:lpstr>PowerPoint-Präsentation</vt:lpstr>
      <vt:lpstr>„Zuliefererschulen“</vt:lpstr>
      <vt:lpstr>Eingangs- voraussetzungen</vt:lpstr>
      <vt:lpstr>Struktur </vt:lpstr>
      <vt:lpstr>Stundentafel </vt:lpstr>
      <vt:lpstr>Abschluss</vt:lpstr>
      <vt:lpstr>Berechtigungen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BenQ</dc:creator>
  <cp:lastModifiedBy>Christine Moutty</cp:lastModifiedBy>
  <cp:revision>128</cp:revision>
  <dcterms:created xsi:type="dcterms:W3CDTF">2006-12-30T16:08:57Z</dcterms:created>
  <dcterms:modified xsi:type="dcterms:W3CDTF">2021-01-15T10:43:07Z</dcterms:modified>
</cp:coreProperties>
</file>