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9" r:id="rId3"/>
    <p:sldId id="280" r:id="rId4"/>
    <p:sldId id="287" r:id="rId5"/>
    <p:sldId id="282" r:id="rId6"/>
    <p:sldId id="281" r:id="rId7"/>
    <p:sldId id="294" r:id="rId8"/>
    <p:sldId id="283" r:id="rId9"/>
    <p:sldId id="295" r:id="rId10"/>
    <p:sldId id="301" r:id="rId11"/>
    <p:sldId id="296" r:id="rId12"/>
    <p:sldId id="300" r:id="rId13"/>
    <p:sldId id="288" r:id="rId14"/>
    <p:sldId id="29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68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68" autoAdjust="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B0EC-2148-4844-B4D5-9E6CE5901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147667-A416-4E92-885E-60BB4CCAA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32343F-9781-4054-916C-5BF86C71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509A-3489-4399-A2F1-28E845C6C069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9C4BC8-8CA6-4A4F-9908-507D6E12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3009DD-DC71-4A03-82A3-53E2FB65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B127-5D6B-4DF6-BF6D-2170330DA6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10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CF316-8688-43E1-A820-5F2D0F6D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75F40A-C75A-480F-81FF-3C1D38241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1FC4EA-9F74-4798-ADFC-5A037262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509A-3489-4399-A2F1-28E845C6C069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EB85C4-D7AD-4A61-9750-F7B9CA8D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FDBC89-614E-4EDB-9FFB-D03754D9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B127-5D6B-4DF6-BF6D-2170330DA6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40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BB98EB8-BDF8-4F2B-9F3E-A992F2197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91C8BD-C205-4401-9FA7-EC9B16022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300B1A-CF9A-4CE4-A0EC-AFEA6BF6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509A-3489-4399-A2F1-28E845C6C069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C14276-5045-4C85-AE42-5DCB11ED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7339BC-C962-4A22-AF54-802CADDC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B127-5D6B-4DF6-BF6D-2170330DA6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66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54954-8FD0-4DCA-9DB6-D2E00FB8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87C698-53DA-4DF5-AC36-0552B24AD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EBAFE6-A563-4D20-8811-FFE47D30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509A-3489-4399-A2F1-28E845C6C069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AAED1B-EC34-44B0-9C3C-E47D6B5F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377825-948D-4282-BA9E-E6804EF1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B127-5D6B-4DF6-BF6D-2170330DA6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09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95E59-849B-4F2D-9409-0131E919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BF247E-5E77-48B9-8504-7386BF47C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2ECD01-8737-447F-BB1E-24AD8441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509A-3489-4399-A2F1-28E845C6C069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1EC9F5-979E-4A75-8435-9F949176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54F6CE-77C1-4709-B6AE-EDC189C4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B127-5D6B-4DF6-BF6D-2170330DA6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4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93091-7A77-46F6-A9BB-DA790D42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3D0C4B-CC05-45D8-B25A-FE6BF2835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93DF8F-2B1E-4B86-A8CA-C1D697021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A4104B-6AF9-4FD7-BD7C-7C4B0BF7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509A-3489-4399-A2F1-28E845C6C069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3A2752-D87D-491B-934A-16C66F64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A44AF0-92B6-4AED-94F3-BE4F0C16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B127-5D6B-4DF6-BF6D-2170330DA6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7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7DF4D-0663-4F9F-AA45-D6045F4F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F14EE5-28EA-4AD7-BA34-05DE23E30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5E6AC-CBEF-4110-95D5-01094DDCE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C169D3-7097-4DDC-AEA5-3CFB0BA16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9C307FD-4307-4749-9D16-3CFB5ECEB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D97CBF-3CFA-4B9B-A548-4DDBBF23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509A-3489-4399-A2F1-28E845C6C069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B3D59B-7595-4489-92FB-2BC5A955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22C6AF-24F4-4ED2-A1A3-B3FB5F9A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B127-5D6B-4DF6-BF6D-2170330DA6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3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F7073-A0BC-4A94-99A8-C5EADAA3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C294F4-69F1-4020-87B5-F6724BE9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509A-3489-4399-A2F1-28E845C6C069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AE21FE-E451-48CE-8908-3FC42F4B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BB33C0-E458-4BB5-A6A0-7B19F56B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B127-5D6B-4DF6-BF6D-2170330DA6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22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BB56B10-EF08-4E6A-A5EC-352DE8EA9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509A-3489-4399-A2F1-28E845C6C069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5E9AB3-674D-4FC0-911C-A2DE43F9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9F71F9-46C3-4CE0-9AF1-7BA741F3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B127-5D6B-4DF6-BF6D-2170330DA6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90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2044-D598-456E-A456-B5A89A65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F124E0-7F75-443C-893F-A2216DFF6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57F2AE-5724-4D8B-9874-D1CA3D1F2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0C6631-7B34-4631-9427-4318192C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509A-3489-4399-A2F1-28E845C6C069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B87F9F-F97B-4358-A82F-699B60B66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343B11-851A-4946-B471-97F12E22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B127-5D6B-4DF6-BF6D-2170330DA6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62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6CC4C-2C9A-4432-8F78-26002251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CBD0A77-4837-48A4-81CA-3748E4983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FEB1DD-C647-4F1F-9E62-85DBBAE8E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087F07-45FF-4C77-AE60-E5467F679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509A-3489-4399-A2F1-28E845C6C069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E4F6AD-3C40-4D32-BC7D-D2A2E9A6B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411313-5ABC-4996-9414-559B00BD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AB127-5D6B-4DF6-BF6D-2170330DA6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61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C585C0-8203-44FB-9A83-702958E0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8B9002-2BD0-4DEC-A535-B5ABA934A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8F04BA-BB64-45D1-8E20-25EA15622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509A-3489-4399-A2F1-28E845C6C069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492E6B-0DD8-4774-AF55-750D4D751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58894C-8D6A-4356-B96C-E9711BF84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B127-5D6B-4DF6-BF6D-2170330DA6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80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4">
            <a:extLst>
              <a:ext uri="{FF2B5EF4-FFF2-40B4-BE49-F238E27FC236}">
                <a16:creationId xmlns:a16="http://schemas.microsoft.com/office/drawing/2014/main" id="{CC84FE0A-89A0-4056-8DC4-8999A8A41972}"/>
              </a:ext>
            </a:extLst>
          </p:cNvPr>
          <p:cNvSpPr txBox="1">
            <a:spLocks/>
          </p:cNvSpPr>
          <p:nvPr/>
        </p:nvSpPr>
        <p:spPr>
          <a:xfrm>
            <a:off x="877393" y="2675838"/>
            <a:ext cx="10120044" cy="3240360"/>
          </a:xfr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de-DE" altLang="de-DE" sz="4800" b="1" dirty="0">
                <a:ea typeface="+mj-ea"/>
                <a:cs typeface="+mj-cs"/>
              </a:rPr>
              <a:t>Berufsfachschule </a:t>
            </a:r>
            <a:br>
              <a:rPr lang="de-DE" altLang="de-DE" sz="4800" b="1" dirty="0">
                <a:ea typeface="+mj-ea"/>
                <a:cs typeface="+mj-cs"/>
              </a:rPr>
            </a:br>
            <a:r>
              <a:rPr lang="de-DE" altLang="de-DE" sz="4800" b="1" dirty="0">
                <a:ea typeface="+mj-ea"/>
                <a:cs typeface="+mj-cs"/>
              </a:rPr>
              <a:t>für Haushaltsführung und</a:t>
            </a:r>
            <a:br>
              <a:rPr lang="de-DE" altLang="de-DE" sz="4800" b="1" dirty="0">
                <a:ea typeface="+mj-ea"/>
                <a:cs typeface="+mj-cs"/>
              </a:rPr>
            </a:br>
            <a:r>
              <a:rPr lang="de-DE" altLang="de-DE" sz="4800" b="1" dirty="0">
                <a:ea typeface="+mj-ea"/>
                <a:cs typeface="+mj-cs"/>
              </a:rPr>
              <a:t>ambulante Betreuung </a:t>
            </a:r>
            <a:br>
              <a:rPr lang="de-DE" altLang="de-DE" sz="4800" b="1" dirty="0">
                <a:ea typeface="+mj-ea"/>
                <a:cs typeface="+mj-cs"/>
              </a:rPr>
            </a:br>
            <a:r>
              <a:rPr lang="de-DE" altLang="de-DE" sz="4800" b="1" dirty="0">
                <a:ea typeface="+mj-ea"/>
                <a:cs typeface="+mj-cs"/>
              </a:rPr>
              <a:t>(HAB)</a:t>
            </a:r>
          </a:p>
          <a:p>
            <a:pPr algn="ctr">
              <a:spcBef>
                <a:spcPct val="0"/>
              </a:spcBef>
            </a:pPr>
            <a:endParaRPr lang="de-DE" altLang="de-DE" sz="4400" b="1" dirty="0">
              <a:ea typeface="+mj-ea"/>
              <a:cs typeface="+mj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D275DB-4B8B-4039-B481-8DAE92357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62" y="164387"/>
            <a:ext cx="5283483" cy="19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43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237DE05-D541-4A5B-BC58-D2C047B54E77}"/>
              </a:ext>
            </a:extLst>
          </p:cNvPr>
          <p:cNvSpPr txBox="1"/>
          <p:nvPr/>
        </p:nvSpPr>
        <p:spPr>
          <a:xfrm>
            <a:off x="256854" y="6304313"/>
            <a:ext cx="2504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Fotos: Michael Schönberger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95FBDC2-9E6F-4F45-9F83-07942556793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5725"/>
            <a:ext cx="12192000" cy="657223"/>
          </a:xfr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9525" algn="ctr"/>
            <a:r>
              <a:rPr lang="de-DE" altLang="de-DE" sz="4000" b="1" i="1" dirty="0"/>
              <a:t>Fachpraktischer Unterricht</a:t>
            </a:r>
          </a:p>
        </p:txBody>
      </p:sp>
      <p:pic>
        <p:nvPicPr>
          <p:cNvPr id="3" name="Grafik 2" descr="Ein Bild, das Text, Person, drinnen, Wand enthält.&#10;&#10;Automatisch generierte Beschreibung">
            <a:extLst>
              <a:ext uri="{FF2B5EF4-FFF2-40B4-BE49-F238E27FC236}">
                <a16:creationId xmlns:a16="http://schemas.microsoft.com/office/drawing/2014/main" id="{E9C00033-5EBC-4BD2-9B7E-28033B51E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28" y="2512785"/>
            <a:ext cx="5279136" cy="3517392"/>
          </a:xfrm>
          <a:prstGeom prst="rect">
            <a:avLst/>
          </a:prstGeom>
        </p:spPr>
      </p:pic>
      <p:pic>
        <p:nvPicPr>
          <p:cNvPr id="8" name="Grafik 7" descr="Ein Bild, das Text, Person, drinnen, Wand enthält.&#10;&#10;Automatisch generierte Beschreibung">
            <a:extLst>
              <a:ext uri="{FF2B5EF4-FFF2-40B4-BE49-F238E27FC236}">
                <a16:creationId xmlns:a16="http://schemas.microsoft.com/office/drawing/2014/main" id="{99A23A29-FE77-4EBD-BF0F-AD06B1C5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2" y="1125774"/>
            <a:ext cx="5279136" cy="35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3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97F3849-F82F-4458-8C86-D8674D86EE0F}"/>
              </a:ext>
            </a:extLst>
          </p:cNvPr>
          <p:cNvSpPr txBox="1"/>
          <p:nvPr/>
        </p:nvSpPr>
        <p:spPr>
          <a:xfrm>
            <a:off x="256854" y="6304313"/>
            <a:ext cx="2012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Fotos: Laura Ohlmann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94E89A4-07AD-4951-8B3D-BA03311344C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5725"/>
            <a:ext cx="12192000" cy="657223"/>
          </a:xfr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9525" algn="ctr"/>
            <a:r>
              <a:rPr lang="de-DE" altLang="de-DE" sz="4000" b="1" i="1" dirty="0"/>
              <a:t>Fachpraktischer Unterricht</a:t>
            </a:r>
          </a:p>
        </p:txBody>
      </p:sp>
      <p:pic>
        <p:nvPicPr>
          <p:cNvPr id="8" name="Grafik 7" descr="Ein Bild, das Person, drinnen, Fenster, Tisch enthält.&#10;&#10;Automatisch generierte Beschreibung">
            <a:extLst>
              <a:ext uri="{FF2B5EF4-FFF2-40B4-BE49-F238E27FC236}">
                <a16:creationId xmlns:a16="http://schemas.microsoft.com/office/drawing/2014/main" id="{68FDCA62-1310-4965-B15E-1CDC3CF16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93" y="2578814"/>
            <a:ext cx="5430135" cy="3618000"/>
          </a:xfrm>
          <a:prstGeom prst="rect">
            <a:avLst/>
          </a:prstGeom>
        </p:spPr>
      </p:pic>
      <p:pic>
        <p:nvPicPr>
          <p:cNvPr id="3" name="Grafik 2" descr="Ein Bild, das Küche, Person, Essen, Vorbereiten enthält.&#10;&#10;Automatisch generierte Beschreibung">
            <a:extLst>
              <a:ext uri="{FF2B5EF4-FFF2-40B4-BE49-F238E27FC236}">
                <a16:creationId xmlns:a16="http://schemas.microsoft.com/office/drawing/2014/main" id="{3AD26246-6CB2-4B7C-9E36-6C90945F2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2" y="1119883"/>
            <a:ext cx="5255816" cy="36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8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3702923-8384-451D-BCBB-B79F3346968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5725"/>
            <a:ext cx="12192000" cy="657223"/>
          </a:xfr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9525" algn="ctr"/>
            <a:r>
              <a:rPr lang="de-DE" altLang="de-DE" sz="4000" b="1" i="1" dirty="0"/>
              <a:t>Projekttage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6B3848-492C-4ED4-BD04-65F84EC38169}"/>
              </a:ext>
            </a:extLst>
          </p:cNvPr>
          <p:cNvSpPr txBox="1"/>
          <p:nvPr/>
        </p:nvSpPr>
        <p:spPr>
          <a:xfrm>
            <a:off x="256854" y="6304313"/>
            <a:ext cx="2012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Fotos: Laura Ohlmann</a:t>
            </a:r>
          </a:p>
        </p:txBody>
      </p:sp>
      <p:pic>
        <p:nvPicPr>
          <p:cNvPr id="9" name="Grafik 8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023366C5-1336-4A15-8E01-CB8820341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10" y="2686313"/>
            <a:ext cx="5430135" cy="3618000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CF3E509C-DFD3-4DDD-954C-9F2C145BB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" y="877313"/>
            <a:ext cx="5582784" cy="36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9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8C53B6C-AF41-40CB-8F95-1AE03EEDDC27}"/>
              </a:ext>
            </a:extLst>
          </p:cNvPr>
          <p:cNvSpPr/>
          <p:nvPr/>
        </p:nvSpPr>
        <p:spPr>
          <a:xfrm>
            <a:off x="514350" y="1224563"/>
            <a:ext cx="6096000" cy="37189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de-DE" sz="2800" b="1" kern="1400" dirty="0">
                <a:solidFill>
                  <a:srgbClr val="000000"/>
                </a:solidFill>
              </a:rPr>
              <a:t>Berufstätigkeit </a:t>
            </a:r>
            <a:endParaRPr lang="de-DE" sz="2800" kern="14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800" kern="1400" dirty="0">
                <a:solidFill>
                  <a:srgbClr val="000000"/>
                </a:solidFill>
              </a:rPr>
              <a:t>in der stationären Pflege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800" kern="1400" dirty="0">
                <a:solidFill>
                  <a:srgbClr val="000000"/>
                </a:solidFill>
              </a:rPr>
              <a:t>in der ambulanten Pflege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800" kern="1400" dirty="0">
                <a:solidFill>
                  <a:srgbClr val="000000"/>
                </a:solidFill>
              </a:rPr>
              <a:t>im hauswirtschaftlichen Bereich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800" kern="1400" dirty="0">
                <a:solidFill>
                  <a:srgbClr val="000000"/>
                </a:solidFill>
              </a:rPr>
              <a:t>in Privathaushalten </a:t>
            </a:r>
          </a:p>
          <a:p>
            <a:r>
              <a:rPr lang="de-DE" sz="2400" kern="1400" dirty="0">
                <a:solidFill>
                  <a:srgbClr val="000000"/>
                </a:solidFill>
              </a:rPr>
              <a:t> </a:t>
            </a:r>
            <a:endParaRPr lang="de-DE" kern="1400" dirty="0">
              <a:solidFill>
                <a:srgbClr val="0000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E4B669-C226-44BE-B735-F2910F55F09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5250"/>
            <a:ext cx="12192000" cy="657223"/>
          </a:xfr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9525" algn="ctr"/>
            <a:r>
              <a:rPr lang="de-DE" altLang="de-DE" sz="4000" b="1" i="1" dirty="0"/>
              <a:t>Möglichkeiten nach Abschluss der HAB</a:t>
            </a:r>
          </a:p>
        </p:txBody>
      </p:sp>
    </p:spTree>
    <p:extLst>
      <p:ext uri="{BB962C8B-B14F-4D97-AF65-F5344CB8AC3E}">
        <p14:creationId xmlns:p14="http://schemas.microsoft.com/office/powerpoint/2010/main" val="389240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F29DDC7E-31C5-4DC4-902B-97722408DBD1}"/>
              </a:ext>
            </a:extLst>
          </p:cNvPr>
          <p:cNvSpPr/>
          <p:nvPr/>
        </p:nvSpPr>
        <p:spPr>
          <a:xfrm>
            <a:off x="409575" y="752473"/>
            <a:ext cx="11372850" cy="5904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de-DE" sz="2800" b="1" kern="1400" dirty="0">
                <a:solidFill>
                  <a:srgbClr val="000000"/>
                </a:solidFill>
              </a:rPr>
              <a:t>Berufsausbildung</a:t>
            </a:r>
            <a:endParaRPr lang="de-DE" sz="2800" kern="14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kern="1400" dirty="0">
                <a:solidFill>
                  <a:srgbClr val="000000"/>
                </a:solidFill>
              </a:rPr>
              <a:t>in pflegerischen Berufen</a:t>
            </a:r>
          </a:p>
          <a:p>
            <a:pPr marL="1371600" lvl="2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sz="2800" kern="1400" dirty="0">
                <a:solidFill>
                  <a:srgbClr val="000000"/>
                </a:solidFill>
              </a:rPr>
              <a:t>Vorbereitung auf die generalistische Pflegeausbildung</a:t>
            </a:r>
          </a:p>
          <a:p>
            <a:pPr marL="1371600" lvl="2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DE" altLang="de-DE" sz="2800" dirty="0"/>
              <a:t>Erlangung der Berechtigungen für die Ausbildung zur Pflegefachfrau/zum Pflegefachmann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altLang="de-DE" sz="2800" dirty="0"/>
              <a:t>Alternative zur Pflegeassistent*in-Ausbildung</a:t>
            </a:r>
            <a:endParaRPr lang="de-DE" sz="2800" kern="14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sz="2800" kern="1400" dirty="0">
                <a:solidFill>
                  <a:srgbClr val="000000"/>
                </a:solidFill>
              </a:rPr>
              <a:t>in medizinischen Berufen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sz="2800" kern="1400" dirty="0">
                <a:solidFill>
                  <a:srgbClr val="000000"/>
                </a:solidFill>
              </a:rPr>
              <a:t>in hauswirtschaftlichen Berufen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800" kern="1400" dirty="0">
                <a:solidFill>
                  <a:srgbClr val="000000"/>
                </a:solidFill>
              </a:rPr>
              <a:t>an der Akademie für Erzieher*innen</a:t>
            </a:r>
            <a:r>
              <a:rPr lang="de-DE" sz="2800" b="1" kern="1400" dirty="0">
                <a:solidFill>
                  <a:srgbClr val="000000"/>
                </a:solidFill>
              </a:rPr>
              <a:t> </a:t>
            </a:r>
            <a:r>
              <a:rPr lang="de-DE" sz="2800" kern="1400" dirty="0">
                <a:solidFill>
                  <a:srgbClr val="000000"/>
                </a:solidFill>
              </a:rPr>
              <a:t>(bei Vorliegen des MBA) </a:t>
            </a:r>
          </a:p>
          <a:p>
            <a:r>
              <a:rPr lang="de-DE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E4B669-C226-44BE-B735-F2910F55F09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5250"/>
            <a:ext cx="12192000" cy="657223"/>
          </a:xfr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9525" algn="ctr"/>
            <a:r>
              <a:rPr lang="de-DE" altLang="de-DE" sz="4000" b="1" i="1" dirty="0"/>
              <a:t>Möglichkeiten nach Abschluss der HAB</a:t>
            </a:r>
          </a:p>
        </p:txBody>
      </p:sp>
    </p:spTree>
    <p:extLst>
      <p:ext uri="{BB962C8B-B14F-4D97-AF65-F5344CB8AC3E}">
        <p14:creationId xmlns:p14="http://schemas.microsoft.com/office/powerpoint/2010/main" val="132488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A2DE4B-5464-4099-B089-693A38E06FE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657223"/>
          </a:xfr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9525" algn="ctr"/>
            <a:r>
              <a:rPr lang="de-DE" altLang="de-DE" sz="4000" b="1" i="1" dirty="0"/>
              <a:t>wichtige Eckdaten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7DB3EF-0967-4FCE-B63F-E5580D05EE02}"/>
              </a:ext>
            </a:extLst>
          </p:cNvPr>
          <p:cNvSpPr txBox="1">
            <a:spLocks noChangeArrowheads="1"/>
          </p:cNvSpPr>
          <p:nvPr/>
        </p:nvSpPr>
        <p:spPr>
          <a:xfrm>
            <a:off x="296146" y="1131931"/>
            <a:ext cx="11064179" cy="142033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2788" indent="-285750"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de-DE" altLang="de-DE" dirty="0"/>
              <a:t> 2,5-jährige schulische Ausbildung </a:t>
            </a:r>
          </a:p>
          <a:p>
            <a:pPr marL="884238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altLang="de-DE" dirty="0"/>
              <a:t>Alternative zur zweijährigen Berufsfachschule – Fachrichtung Gesundheit und Soziales</a:t>
            </a:r>
          </a:p>
          <a:p>
            <a:pPr marL="884238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altLang="de-DE" dirty="0"/>
              <a:t>insbesondere für Schüler*innen mit Interesse an pflegerischen oder erzieherischen Berufen geeignet</a:t>
            </a:r>
          </a:p>
          <a:p>
            <a:pPr marL="884238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altLang="de-DE" dirty="0"/>
              <a:t>Förderung über Schüler-BAföG möglich</a:t>
            </a:r>
          </a:p>
          <a:p>
            <a:pPr marL="884238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altLang="de-DE" dirty="0"/>
              <a:t>Aufnahmevoraussetzung: Hauptschulabschluss </a:t>
            </a:r>
            <a:br>
              <a:rPr lang="de-DE" altLang="de-DE" dirty="0"/>
            </a:br>
            <a:r>
              <a:rPr lang="de-DE" altLang="de-DE" dirty="0"/>
              <a:t>(oder Gleichstellungsvermerk des MBK)</a:t>
            </a:r>
          </a:p>
        </p:txBody>
      </p:sp>
    </p:spTree>
    <p:extLst>
      <p:ext uri="{BB962C8B-B14F-4D97-AF65-F5344CB8AC3E}">
        <p14:creationId xmlns:p14="http://schemas.microsoft.com/office/powerpoint/2010/main" val="359221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0937D22-07E9-42CA-A593-E4709891CDA9}"/>
              </a:ext>
            </a:extLst>
          </p:cNvPr>
          <p:cNvSpPr txBox="1">
            <a:spLocks noChangeArrowheads="1"/>
          </p:cNvSpPr>
          <p:nvPr/>
        </p:nvSpPr>
        <p:spPr>
          <a:xfrm>
            <a:off x="536940" y="1008251"/>
            <a:ext cx="11118119" cy="3291805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de-DE" altLang="de-DE" b="1" dirty="0"/>
              <a:t>1. Schuljahr:</a:t>
            </a:r>
          </a:p>
          <a:p>
            <a:pPr marL="712788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altLang="de-DE" dirty="0">
                <a:sym typeface="Wingdings" panose="05000000000000000000" pitchFamily="2" charset="2"/>
              </a:rPr>
              <a:t>theoretischer und praktischer Unterricht </a:t>
            </a:r>
          </a:p>
          <a:p>
            <a:pPr marL="712788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altLang="de-DE" dirty="0"/>
              <a:t>ein integriertes Praktikum à 4 Wochen</a:t>
            </a:r>
          </a:p>
          <a:p>
            <a:pPr>
              <a:lnSpc>
                <a:spcPct val="100000"/>
              </a:lnSpc>
              <a:buFontTx/>
              <a:buNone/>
            </a:pPr>
            <a:endParaRPr lang="de-DE" altLang="de-DE" dirty="0"/>
          </a:p>
          <a:p>
            <a:pPr>
              <a:lnSpc>
                <a:spcPct val="100000"/>
              </a:lnSpc>
              <a:buFontTx/>
              <a:buNone/>
            </a:pPr>
            <a:r>
              <a:rPr lang="de-DE" altLang="de-DE" b="1" dirty="0"/>
              <a:t>2. Schuljahr:</a:t>
            </a:r>
          </a:p>
          <a:p>
            <a:pPr marL="712788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altLang="de-DE" dirty="0"/>
              <a:t>Schulbesuch mit drei integrierten Praktika à 4 Wochen</a:t>
            </a:r>
          </a:p>
          <a:p>
            <a:pPr marL="712788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altLang="de-DE" dirty="0"/>
              <a:t>danach Abschussprüfung mit der Möglichkeit der Erreichung des mittleren Bildungsabschlusses</a:t>
            </a:r>
          </a:p>
          <a:p>
            <a:pPr marL="712788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altLang="de-DE" dirty="0"/>
              <a:t>Zusatzqualifikation zur Betreuungskraft nach § 43b und § 53c SGB XI</a:t>
            </a:r>
          </a:p>
          <a:p>
            <a:pPr marL="712788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de-DE" altLang="de-DE" dirty="0"/>
              <a:t>für Migrant*innen: Sprachstand-Abschlussprüfung auf Niveau B2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E59F18-9F4F-4104-9881-AC91ECFF263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5725"/>
            <a:ext cx="12192000" cy="657223"/>
          </a:xfr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9525" algn="ctr"/>
            <a:r>
              <a:rPr lang="de-DE" altLang="de-DE" sz="4000" b="1" i="1" dirty="0"/>
              <a:t>Ausbildungsablauf</a:t>
            </a:r>
          </a:p>
        </p:txBody>
      </p:sp>
    </p:spTree>
    <p:extLst>
      <p:ext uri="{BB962C8B-B14F-4D97-AF65-F5344CB8AC3E}">
        <p14:creationId xmlns:p14="http://schemas.microsoft.com/office/powerpoint/2010/main" val="192502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0B5C032-DF0F-4937-B8BE-8717F281F71B}"/>
              </a:ext>
            </a:extLst>
          </p:cNvPr>
          <p:cNvSpPr txBox="1">
            <a:spLocks noChangeArrowheads="1"/>
          </p:cNvSpPr>
          <p:nvPr/>
        </p:nvSpPr>
        <p:spPr>
          <a:xfrm>
            <a:off x="189661" y="1130799"/>
            <a:ext cx="11298237" cy="1500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de-DE" altLang="de-DE" dirty="0"/>
              <a:t>Die 4 Praktika dauern jeweils vier Wochen und müssen in </a:t>
            </a:r>
            <a:r>
              <a:rPr lang="de-DE" altLang="de-DE" u="sng" dirty="0"/>
              <a:t>verschiedenen</a:t>
            </a:r>
            <a:r>
              <a:rPr lang="de-DE" altLang="de-DE" dirty="0"/>
              <a:t> Bereichen erfolgreich abgeschlossen werden: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9A6B9A-A95E-49CC-BCC3-776C56C69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679" y="2422088"/>
            <a:ext cx="6545263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de-DE" altLang="de-DE" sz="2800" dirty="0">
                <a:latin typeface="+mn-lt"/>
              </a:rPr>
              <a:t>im pflegerischen Bereich </a:t>
            </a:r>
            <a:br>
              <a:rPr lang="de-DE" altLang="de-DE" sz="2800" dirty="0">
                <a:latin typeface="+mn-lt"/>
              </a:rPr>
            </a:br>
            <a:r>
              <a:rPr lang="de-DE" altLang="de-DE" sz="2000" dirty="0">
                <a:latin typeface="+mn-lt"/>
              </a:rPr>
              <a:t>(Krankenhaus oder Altenheim, stationär oder ambulant)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de-DE" altLang="de-DE" sz="2800" dirty="0">
                <a:latin typeface="+mn-lt"/>
              </a:rPr>
              <a:t>im hauswirtschaftlichen Bereich</a:t>
            </a:r>
            <a:br>
              <a:rPr lang="de-DE" altLang="de-DE" sz="2800" dirty="0">
                <a:latin typeface="+mn-lt"/>
              </a:rPr>
            </a:br>
            <a:r>
              <a:rPr lang="de-DE" altLang="de-DE" sz="2000" dirty="0">
                <a:latin typeface="+mn-lt"/>
              </a:rPr>
              <a:t>(stationär oder ambulant)</a:t>
            </a:r>
            <a:endParaRPr lang="de-DE" altLang="de-DE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de-DE" altLang="de-DE" sz="2800" dirty="0">
                <a:latin typeface="+mn-lt"/>
              </a:rPr>
              <a:t>im Bereich der sozialen Betreuung</a:t>
            </a:r>
            <a:br>
              <a:rPr lang="de-DE" altLang="de-DE" sz="2800" dirty="0">
                <a:latin typeface="+mn-lt"/>
              </a:rPr>
            </a:br>
            <a:r>
              <a:rPr lang="de-DE" altLang="de-DE" sz="2000" dirty="0">
                <a:latin typeface="+mn-lt"/>
              </a:rPr>
              <a:t>(Kombination Betreuung + Hauswirtschaft oder Betreuung + Pflege)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de-DE" altLang="de-DE" sz="2800" dirty="0">
                <a:latin typeface="+mn-lt"/>
              </a:rPr>
              <a:t>in einem Bereich nach Wahl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4132A9C-84B2-403D-B9D5-9FA0A97C967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5250"/>
            <a:ext cx="12192000" cy="657223"/>
          </a:xfr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9525" algn="ctr"/>
            <a:r>
              <a:rPr lang="de-DE" altLang="de-DE" sz="4000" b="1" i="1" dirty="0"/>
              <a:t>Praktika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33BE2F-6CAB-43DB-B0CB-9B251F4BD0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4673" y="2253767"/>
            <a:ext cx="2994372" cy="41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9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0937D22-07E9-42CA-A593-E4709891CDA9}"/>
              </a:ext>
            </a:extLst>
          </p:cNvPr>
          <p:cNvSpPr txBox="1">
            <a:spLocks noChangeArrowheads="1"/>
          </p:cNvSpPr>
          <p:nvPr/>
        </p:nvSpPr>
        <p:spPr>
          <a:xfrm>
            <a:off x="593672" y="908720"/>
            <a:ext cx="11159964" cy="5040559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de-DE" altLang="de-DE" sz="2000" dirty="0"/>
          </a:p>
          <a:p>
            <a:pPr marL="0" indent="0">
              <a:lnSpc>
                <a:spcPct val="100000"/>
              </a:lnSpc>
              <a:buNone/>
            </a:pPr>
            <a:r>
              <a:rPr lang="de-DE" altLang="de-DE" b="1" dirty="0"/>
              <a:t>Nach dem 2. Schuljahr:</a:t>
            </a:r>
          </a:p>
          <a:p>
            <a:pPr marL="712788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dirty="0"/>
              <a:t>ein halbes Jahr Praktikum in einem Tätigkeitsbereich nach Wahl</a:t>
            </a:r>
          </a:p>
          <a:p>
            <a:pPr marL="712788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dirty="0">
                <a:sym typeface="Wingdings" panose="05000000000000000000" pitchFamily="2" charset="2"/>
              </a:rPr>
              <a:t>danach:</a:t>
            </a:r>
            <a:r>
              <a:rPr lang="de-DE" altLang="de-DE" dirty="0"/>
              <a:t> qualifiziertes Abschlussgespräch</a:t>
            </a:r>
          </a:p>
          <a:p>
            <a:pPr marL="712788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dirty="0"/>
              <a:t>Urkunde als </a:t>
            </a:r>
            <a:r>
              <a:rPr lang="de-DE" altLang="de-DE" i="1" dirty="0"/>
              <a:t>„Staatlich geprüfte/r Assistent/in für Ernährung und Versorgung - Schwerpunkt Haushaltsführung und ambulante</a:t>
            </a:r>
            <a:br>
              <a:rPr lang="de-DE" altLang="de-DE" i="1" dirty="0"/>
            </a:br>
            <a:r>
              <a:rPr lang="de-DE" altLang="de-DE" i="1" dirty="0"/>
              <a:t>Betreuung“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de-DE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E59F18-9F4F-4104-9881-AC91ECFF263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5250"/>
            <a:ext cx="12192000" cy="657223"/>
          </a:xfr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9525" algn="ctr"/>
            <a:r>
              <a:rPr lang="de-DE" altLang="de-DE" sz="4000" b="1" i="1" dirty="0"/>
              <a:t>Ausbildungsablauf</a:t>
            </a:r>
          </a:p>
        </p:txBody>
      </p:sp>
    </p:spTree>
    <p:extLst>
      <p:ext uri="{BB962C8B-B14F-4D97-AF65-F5344CB8AC3E}">
        <p14:creationId xmlns:p14="http://schemas.microsoft.com/office/powerpoint/2010/main" val="397485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3E45F-FC55-48C4-8A5B-7A53CCBE89BC}"/>
              </a:ext>
            </a:extLst>
          </p:cNvPr>
          <p:cNvSpPr txBox="1">
            <a:spLocks/>
          </p:cNvSpPr>
          <p:nvPr/>
        </p:nvSpPr>
        <p:spPr>
          <a:xfrm>
            <a:off x="303212" y="1270000"/>
            <a:ext cx="4803043" cy="3382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1200"/>
              </a:spcAft>
              <a:defRPr/>
            </a:pPr>
            <a:r>
              <a:rPr lang="de-DE" sz="2800" b="1" dirty="0">
                <a:latin typeface="+mn-lt"/>
              </a:rPr>
              <a:t>Allgemeiner Lernbereich</a:t>
            </a:r>
            <a:endParaRPr lang="de-DE" sz="2800" dirty="0">
              <a:latin typeface="+mn-lt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+mn-lt"/>
              </a:rPr>
              <a:t>Religionslehre</a:t>
            </a:r>
          </a:p>
          <a:p>
            <a:pPr marL="457200" indent="-457200" algn="l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800" b="1" i="1" dirty="0">
                <a:latin typeface="+mn-lt"/>
              </a:rPr>
              <a:t>Deutsch/Medienerziehung</a:t>
            </a:r>
            <a:r>
              <a:rPr lang="de-DE" altLang="de-DE" sz="2800" i="1" dirty="0">
                <a:latin typeface="+mn-lt"/>
              </a:rPr>
              <a:t>*</a:t>
            </a:r>
          </a:p>
          <a:p>
            <a:pPr marL="457200" indent="-457200" algn="l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+mn-lt"/>
              </a:rPr>
              <a:t>Sozialkunde</a:t>
            </a:r>
          </a:p>
          <a:p>
            <a:pPr marL="457200" indent="-457200" algn="l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+mn-lt"/>
              </a:rPr>
              <a:t>Mathematik</a:t>
            </a:r>
          </a:p>
          <a:p>
            <a:pPr marL="457200" indent="-457200" algn="l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+mn-lt"/>
              </a:rPr>
              <a:t>Fremdsprache</a:t>
            </a:r>
            <a:br>
              <a:rPr lang="de-DE" altLang="de-DE" sz="2800" dirty="0">
                <a:latin typeface="+mn-lt"/>
              </a:rPr>
            </a:br>
            <a:r>
              <a:rPr lang="de-DE" altLang="de-DE" sz="2800" dirty="0">
                <a:latin typeface="+mn-lt"/>
              </a:rPr>
              <a:t>(Englisch oder Französisch)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3280885-7316-4821-AD69-D925F4A805C2}"/>
              </a:ext>
            </a:extLst>
          </p:cNvPr>
          <p:cNvSpPr txBox="1">
            <a:spLocks/>
          </p:cNvSpPr>
          <p:nvPr/>
        </p:nvSpPr>
        <p:spPr>
          <a:xfrm>
            <a:off x="6207117" y="1270000"/>
            <a:ext cx="4621845" cy="3887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1200"/>
              </a:spcAft>
              <a:defRPr/>
            </a:pPr>
            <a:r>
              <a:rPr lang="de-DE" sz="2800" b="1" dirty="0">
                <a:latin typeface="+mn-lt"/>
              </a:rPr>
              <a:t>Fachtheorie</a:t>
            </a:r>
            <a:endParaRPr lang="de-DE" sz="2800" dirty="0">
              <a:latin typeface="+mn-lt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+mn-lt"/>
              </a:rPr>
              <a:t>Berufs- und Rechtskunde</a:t>
            </a:r>
          </a:p>
          <a:p>
            <a:pPr marL="457200" indent="-457200" algn="l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800" b="1" i="1" dirty="0">
                <a:latin typeface="+mn-lt"/>
              </a:rPr>
              <a:t>Hauswirtschaftslehre* </a:t>
            </a:r>
          </a:p>
          <a:p>
            <a:pPr marL="457200" indent="-457200" algn="l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800" b="1" i="1" dirty="0">
                <a:latin typeface="+mn-lt"/>
              </a:rPr>
              <a:t>Pflegerische Fachkunde*</a:t>
            </a:r>
          </a:p>
          <a:p>
            <a:pPr marL="457200" indent="-457200" algn="l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800" b="1" i="1" dirty="0">
                <a:latin typeface="+mn-lt"/>
              </a:rPr>
              <a:t>Soziale Betreuung</a:t>
            </a:r>
            <a:r>
              <a:rPr lang="de-DE" altLang="de-DE" sz="2800" i="1" dirty="0">
                <a:latin typeface="+mn-lt"/>
              </a:rPr>
              <a:t>*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E0765FC-246C-4C50-BA59-E90814C3719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5725"/>
            <a:ext cx="12192000" cy="657223"/>
          </a:xfr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9525" algn="ctr"/>
            <a:r>
              <a:rPr lang="de-DE" altLang="de-DE" sz="4000" b="1" i="1" dirty="0"/>
              <a:t>Unterrichtsfächer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6ED041F-3DCB-4182-B577-2D9B9B568297}"/>
              </a:ext>
            </a:extLst>
          </p:cNvPr>
          <p:cNvSpPr txBox="1">
            <a:spLocks/>
          </p:cNvSpPr>
          <p:nvPr/>
        </p:nvSpPr>
        <p:spPr>
          <a:xfrm>
            <a:off x="169649" y="6275411"/>
            <a:ext cx="6629077" cy="58258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1200"/>
              </a:spcAft>
              <a:defRPr/>
            </a:pPr>
            <a:r>
              <a:rPr lang="de-DE" sz="2800" i="1" dirty="0">
                <a:latin typeface="+mn-lt"/>
              </a:rPr>
              <a:t>* </a:t>
            </a:r>
            <a:r>
              <a:rPr lang="de-DE" sz="2800" b="1" i="1" dirty="0">
                <a:latin typeface="+mn-lt"/>
              </a:rPr>
              <a:t>Schriftliche Prüfungsfächer</a:t>
            </a:r>
            <a:endParaRPr lang="de-DE" sz="2600" b="1" i="1" dirty="0">
              <a:latin typeface="+mn-lt"/>
            </a:endParaRPr>
          </a:p>
          <a:p>
            <a:pPr algn="l" fontAlgn="auto">
              <a:spcBef>
                <a:spcPts val="0"/>
              </a:spcBef>
              <a:spcAft>
                <a:spcPts val="1200"/>
              </a:spcAft>
              <a:defRPr/>
            </a:pPr>
            <a:endParaRPr 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17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6AC6B7A-CD7B-4822-A646-49E0B28EF90D}"/>
              </a:ext>
            </a:extLst>
          </p:cNvPr>
          <p:cNvSpPr txBox="1"/>
          <p:nvPr/>
        </p:nvSpPr>
        <p:spPr>
          <a:xfrm>
            <a:off x="256854" y="6304313"/>
            <a:ext cx="2504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Fotos: Michael Schönberger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6329C0C-C872-482B-BA23-5D6F9B748A0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5725"/>
            <a:ext cx="12192000" cy="657223"/>
          </a:xfr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9525" algn="ctr"/>
            <a:r>
              <a:rPr lang="de-DE" altLang="de-DE" sz="4000" b="1" i="1" dirty="0"/>
              <a:t>Fachtheoretischer Unterricht</a:t>
            </a:r>
          </a:p>
        </p:txBody>
      </p:sp>
      <p:pic>
        <p:nvPicPr>
          <p:cNvPr id="4" name="Grafik 3" descr="Ein Bild, das Text, drinnen, Wand, Person enthält.&#10;&#10;Automatisch generierte Beschreibung">
            <a:extLst>
              <a:ext uri="{FF2B5EF4-FFF2-40B4-BE49-F238E27FC236}">
                <a16:creationId xmlns:a16="http://schemas.microsoft.com/office/drawing/2014/main" id="{4C5855B8-4DF4-420C-90A5-A840BE3BD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92" y="2480438"/>
            <a:ext cx="5273040" cy="3520440"/>
          </a:xfrm>
          <a:prstGeom prst="rect">
            <a:avLst/>
          </a:prstGeom>
        </p:spPr>
      </p:pic>
      <p:pic>
        <p:nvPicPr>
          <p:cNvPr id="7" name="Grafik 6" descr="Ein Bild, das drinnen, Boden, Wand, Person enthält.&#10;&#10;Automatisch generierte Beschreibung">
            <a:extLst>
              <a:ext uri="{FF2B5EF4-FFF2-40B4-BE49-F238E27FC236}">
                <a16:creationId xmlns:a16="http://schemas.microsoft.com/office/drawing/2014/main" id="{009897F7-073F-4411-8CA1-196A6B941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3" y="1033306"/>
            <a:ext cx="5279136" cy="35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93DEC-D2E3-44A0-A2A9-D0ED6E1731D4}"/>
              </a:ext>
            </a:extLst>
          </p:cNvPr>
          <p:cNvSpPr txBox="1">
            <a:spLocks/>
          </p:cNvSpPr>
          <p:nvPr/>
        </p:nvSpPr>
        <p:spPr>
          <a:xfrm>
            <a:off x="389782" y="1031402"/>
            <a:ext cx="4561308" cy="3382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1200"/>
              </a:spcAft>
              <a:defRPr/>
            </a:pPr>
            <a:r>
              <a:rPr lang="de-DE" sz="2800" b="1" dirty="0">
                <a:latin typeface="+mn-lt"/>
              </a:rPr>
              <a:t>Fachpraktischer Lernbereich</a:t>
            </a:r>
            <a:endParaRPr lang="de-DE" sz="2800" dirty="0">
              <a:latin typeface="+mn-lt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+mn-lt"/>
              </a:rPr>
              <a:t>Hauswirtschaftslehre</a:t>
            </a:r>
          </a:p>
          <a:p>
            <a:pPr marL="457200" indent="-457200" algn="l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+mn-lt"/>
              </a:rPr>
              <a:t>Pflegerische Praxis</a:t>
            </a:r>
          </a:p>
          <a:p>
            <a:pPr marL="457200" indent="-457200" algn="l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+mn-lt"/>
              </a:rPr>
              <a:t>Bewegungserziehung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1DEEDFB-1F4B-4C22-A48B-28C98E168389}"/>
              </a:ext>
            </a:extLst>
          </p:cNvPr>
          <p:cNvSpPr txBox="1">
            <a:spLocks/>
          </p:cNvSpPr>
          <p:nvPr/>
        </p:nvSpPr>
        <p:spPr>
          <a:xfrm>
            <a:off x="6275065" y="1031402"/>
            <a:ext cx="4561308" cy="3382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1200"/>
              </a:spcAft>
              <a:defRPr/>
            </a:pPr>
            <a:r>
              <a:rPr lang="de-DE" sz="2800" b="1" dirty="0">
                <a:latin typeface="+mn-lt"/>
              </a:rPr>
              <a:t>Wahlbereich</a:t>
            </a:r>
            <a:endParaRPr lang="de-DE" sz="2800" dirty="0">
              <a:latin typeface="+mn-lt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+mn-lt"/>
              </a:rPr>
              <a:t>Gestaltung und Beschäftigung</a:t>
            </a:r>
          </a:p>
          <a:p>
            <a:pPr marL="457200" indent="-457200" algn="l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800" dirty="0">
                <a:latin typeface="+mn-lt"/>
              </a:rPr>
              <a:t>Musik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D01CF7C-AADE-4924-A8CA-DB2C946810E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5725"/>
            <a:ext cx="12192000" cy="657223"/>
          </a:xfr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9525" algn="ctr"/>
            <a:r>
              <a:rPr lang="de-DE" altLang="de-DE" sz="4000" b="1" i="1" dirty="0"/>
              <a:t>Unterrichtsfächer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4D8751C-4B98-4B4B-A6A0-CADC7C7B8169}"/>
              </a:ext>
            </a:extLst>
          </p:cNvPr>
          <p:cNvSpPr txBox="1">
            <a:spLocks/>
          </p:cNvSpPr>
          <p:nvPr/>
        </p:nvSpPr>
        <p:spPr>
          <a:xfrm>
            <a:off x="389782" y="4414365"/>
            <a:ext cx="6629077" cy="17557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1200"/>
              </a:spcAft>
              <a:defRPr/>
            </a:pPr>
            <a:r>
              <a:rPr lang="de-DE" sz="2800" b="1" dirty="0">
                <a:latin typeface="+mn-lt"/>
              </a:rPr>
              <a:t>Zusatzunterricht</a:t>
            </a:r>
            <a:endParaRPr lang="de-DE" sz="2800" dirty="0">
              <a:latin typeface="+mn-lt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de-DE" sz="2600" dirty="0">
                <a:latin typeface="+mn-lt"/>
              </a:rPr>
              <a:t>Sprachförderung für Schüler*innen mit</a:t>
            </a:r>
            <a:br>
              <a:rPr lang="de-DE" sz="2600" dirty="0">
                <a:latin typeface="+mn-lt"/>
              </a:rPr>
            </a:br>
            <a:r>
              <a:rPr lang="de-DE" sz="2600" b="1" dirty="0">
                <a:latin typeface="+mn-lt"/>
              </a:rPr>
              <a:t>Deutsch als Zweitsprache (DaZ)</a:t>
            </a:r>
          </a:p>
          <a:p>
            <a:pPr algn="l" fontAlgn="auto">
              <a:spcBef>
                <a:spcPts val="0"/>
              </a:spcBef>
              <a:spcAft>
                <a:spcPts val="1200"/>
              </a:spcAft>
              <a:defRPr/>
            </a:pPr>
            <a:endParaRPr 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11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237DE05-D541-4A5B-BC58-D2C047B54E77}"/>
              </a:ext>
            </a:extLst>
          </p:cNvPr>
          <p:cNvSpPr txBox="1"/>
          <p:nvPr/>
        </p:nvSpPr>
        <p:spPr>
          <a:xfrm>
            <a:off x="256854" y="6304313"/>
            <a:ext cx="2504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Fotos: Michael Schönberger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95FBDC2-9E6F-4F45-9F83-07942556793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5725"/>
            <a:ext cx="12192000" cy="657223"/>
          </a:xfrm>
          <a:effectLst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9525" algn="ctr"/>
            <a:r>
              <a:rPr lang="de-DE" altLang="de-DE" sz="4000" b="1" i="1" dirty="0"/>
              <a:t>Fachpraktischer Unterricht</a:t>
            </a:r>
          </a:p>
        </p:txBody>
      </p:sp>
      <p:pic>
        <p:nvPicPr>
          <p:cNvPr id="9" name="Grafik 8" descr="Ein Bild, das Person, drinnen, Wand enthält.&#10;&#10;Automatisch generierte Beschreibung">
            <a:extLst>
              <a:ext uri="{FF2B5EF4-FFF2-40B4-BE49-F238E27FC236}">
                <a16:creationId xmlns:a16="http://schemas.microsoft.com/office/drawing/2014/main" id="{80C62888-6B00-4649-A031-180122AC3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1" y="1084677"/>
            <a:ext cx="5276088" cy="3517392"/>
          </a:xfrm>
          <a:prstGeom prst="rect">
            <a:avLst/>
          </a:prstGeom>
        </p:spPr>
      </p:pic>
      <p:pic>
        <p:nvPicPr>
          <p:cNvPr id="11" name="Grafik 10" descr="Ein Bild, das Person, Wand, drinnen, stehend enthält.&#10;&#10;Automatisch generierte Beschreibung">
            <a:extLst>
              <a:ext uri="{FF2B5EF4-FFF2-40B4-BE49-F238E27FC236}">
                <a16:creationId xmlns:a16="http://schemas.microsoft.com/office/drawing/2014/main" id="{4DDE54D8-A9C1-4E85-A602-1AA0A31C3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93" y="2843373"/>
            <a:ext cx="5277984" cy="35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97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0</TotalTime>
  <Words>370</Words>
  <Application>Microsoft Office PowerPoint</Application>
  <PresentationFormat>Breitbild</PresentationFormat>
  <Paragraphs>79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Simone</dc:creator>
  <cp:lastModifiedBy>s.scherer</cp:lastModifiedBy>
  <cp:revision>73</cp:revision>
  <dcterms:created xsi:type="dcterms:W3CDTF">2019-09-13T17:59:40Z</dcterms:created>
  <dcterms:modified xsi:type="dcterms:W3CDTF">2021-01-11T18:40:23Z</dcterms:modified>
</cp:coreProperties>
</file>