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19" r:id="rId2"/>
    <p:sldId id="409" r:id="rId3"/>
    <p:sldId id="400" r:id="rId4"/>
    <p:sldId id="410" r:id="rId5"/>
    <p:sldId id="370" r:id="rId6"/>
    <p:sldId id="412" r:id="rId7"/>
    <p:sldId id="366" r:id="rId8"/>
    <p:sldId id="424" r:id="rId9"/>
    <p:sldId id="414" r:id="rId10"/>
    <p:sldId id="425" r:id="rId11"/>
    <p:sldId id="381" r:id="rId12"/>
    <p:sldId id="420" r:id="rId13"/>
    <p:sldId id="421" r:id="rId14"/>
    <p:sldId id="422" r:id="rId15"/>
    <p:sldId id="430" r:id="rId16"/>
    <p:sldId id="431" r:id="rId17"/>
    <p:sldId id="432" r:id="rId18"/>
    <p:sldId id="402" r:id="rId19"/>
    <p:sldId id="423" r:id="rId20"/>
  </p:sldIdLst>
  <p:sldSz cx="9144000" cy="6858000" type="screen4x3"/>
  <p:notesSz cx="6648450" cy="9774238"/>
  <p:custShowLst>
    <p:custShow name="Elternabend" id="0">
      <p:sldLst/>
    </p:custShow>
    <p:custShow name="Kopieren von Elternabend" id="1">
      <p:sldLst/>
    </p:custShow>
  </p:custShow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33"/>
    <a:srgbClr val="FF6600"/>
    <a:srgbClr val="FF9900"/>
    <a:srgbClr val="3366FF"/>
    <a:srgbClr val="FF0000"/>
    <a:srgbClr val="009900"/>
    <a:srgbClr val="FF33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29B94F-8754-4974-8A25-58AA2EE845CD}" v="295" dt="2021-01-17T14:17:14.4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48" autoAdjust="0"/>
  </p:normalViewPr>
  <p:slideViewPr>
    <p:cSldViewPr>
      <p:cViewPr varScale="1">
        <p:scale>
          <a:sx n="60" d="100"/>
          <a:sy n="60" d="100"/>
        </p:scale>
        <p:origin x="114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A1F2390A-CB91-4430-A904-A4C4A609164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t" anchorCtr="0" compatLnSpc="1">
            <a:prstTxWarp prst="textNoShape">
              <a:avLst/>
            </a:prstTxWarp>
          </a:bodyPr>
          <a:lstStyle>
            <a:lvl1pPr defTabSz="892957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8F9520A-D808-4CA2-9B62-92E77286223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t" anchorCtr="0" compatLnSpc="1">
            <a:prstTxWarp prst="textNoShape">
              <a:avLst/>
            </a:prstTxWarp>
          </a:bodyPr>
          <a:lstStyle>
            <a:lvl1pPr algn="r" defTabSz="892957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DA2B2BA9-223D-4D74-9C28-05D7D01B10C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b" anchorCtr="0" compatLnSpc="1">
            <a:prstTxWarp prst="textNoShape">
              <a:avLst/>
            </a:prstTxWarp>
          </a:bodyPr>
          <a:lstStyle>
            <a:lvl1pPr defTabSz="892957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DE41096A-091D-4763-8D80-1195FF0CE2E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67138" y="9285288"/>
            <a:ext cx="28813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200"/>
            </a:lvl1pPr>
          </a:lstStyle>
          <a:p>
            <a:pPr>
              <a:defRPr/>
            </a:pPr>
            <a:fld id="{8B67DAE3-099E-4E0D-9DE7-120046E174F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224636EB-7AC6-45C5-B76D-E844942F661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t" anchorCtr="0" compatLnSpc="1">
            <a:prstTxWarp prst="textNoShape">
              <a:avLst/>
            </a:prstTxWarp>
          </a:bodyPr>
          <a:lstStyle>
            <a:lvl1pPr defTabSz="892957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7DA7C4F3-6108-4664-BF12-E9AA411D562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67138" y="0"/>
            <a:ext cx="28813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t" anchorCtr="0" compatLnSpc="1">
            <a:prstTxWarp prst="textNoShape">
              <a:avLst/>
            </a:prstTxWarp>
          </a:bodyPr>
          <a:lstStyle>
            <a:lvl1pPr algn="r" defTabSz="892957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7DA1307-0BEB-48E3-9733-7D78E01BDE4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2650" y="731838"/>
            <a:ext cx="4884738" cy="3665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F44ADABD-2585-4F2C-9861-68FE13D9D4D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5825" y="4641850"/>
            <a:ext cx="48768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01BD8B67-D7CC-4CEA-86E6-59BABA9C7D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81313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b" anchorCtr="0" compatLnSpc="1">
            <a:prstTxWarp prst="textNoShape">
              <a:avLst/>
            </a:prstTxWarp>
          </a:bodyPr>
          <a:lstStyle>
            <a:lvl1pPr defTabSz="892957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EF4E7BB7-F45A-4D2C-91DA-2B213B72C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67138" y="9285288"/>
            <a:ext cx="28813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366" tIns="44683" rIns="89366" bIns="44683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200"/>
            </a:lvl1pPr>
          </a:lstStyle>
          <a:p>
            <a:pPr>
              <a:defRPr/>
            </a:pPr>
            <a:fld id="{02DF4137-E5E6-495B-95D1-1BAE631EDEC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8595055-AA8B-4960-BCDD-FCF381D05C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064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064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C2D244-523B-4F6F-AB74-E77D4BB239E2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316163D-E62D-4BFE-BBB5-EDB30CB749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0FAB10E-2DF7-4380-A495-0AE6F00C2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>
            <a:extLst>
              <a:ext uri="{FF2B5EF4-FFF2-40B4-BE49-F238E27FC236}">
                <a16:creationId xmlns:a16="http://schemas.microsoft.com/office/drawing/2014/main" id="{8101A571-5996-4BAB-BF99-3B72C6F8DF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izenplatzhalter 2">
            <a:extLst>
              <a:ext uri="{FF2B5EF4-FFF2-40B4-BE49-F238E27FC236}">
                <a16:creationId xmlns:a16="http://schemas.microsoft.com/office/drawing/2014/main" id="{DD0AD84A-F290-4276-8434-B30D8BB3F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31748" name="Foliennummernplatzhalter 3">
            <a:extLst>
              <a:ext uri="{FF2B5EF4-FFF2-40B4-BE49-F238E27FC236}">
                <a16:creationId xmlns:a16="http://schemas.microsoft.com/office/drawing/2014/main" id="{E0502A8A-184C-4491-9715-44B2DF51E4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2B6B894-4C63-41C2-ACB5-512DD5D25121}" type="slidenum">
              <a:rPr lang="de-DE" altLang="de-DE" sz="1200" smtClean="0"/>
              <a:pPr/>
              <a:t>18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>
            <a:extLst>
              <a:ext uri="{FF2B5EF4-FFF2-40B4-BE49-F238E27FC236}">
                <a16:creationId xmlns:a16="http://schemas.microsoft.com/office/drawing/2014/main" id="{742ABCE5-6A76-42A9-BD79-340094FB0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izenplatzhalter 2">
            <a:extLst>
              <a:ext uri="{FF2B5EF4-FFF2-40B4-BE49-F238E27FC236}">
                <a16:creationId xmlns:a16="http://schemas.microsoft.com/office/drawing/2014/main" id="{BFADC7A7-18B0-4E9B-9AC8-C614FCF6F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8196" name="Foliennummernplatzhalter 3">
            <a:extLst>
              <a:ext uri="{FF2B5EF4-FFF2-40B4-BE49-F238E27FC236}">
                <a16:creationId xmlns:a16="http://schemas.microsoft.com/office/drawing/2014/main" id="{7F8A7D07-8839-4E02-8838-EAB85EF5D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4C1A96A-5A59-4885-9AE1-EA008945719C}" type="slidenum">
              <a:rPr lang="de-DE" altLang="de-DE" sz="1200" smtClean="0"/>
              <a:pPr/>
              <a:t>3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:a16="http://schemas.microsoft.com/office/drawing/2014/main" id="{EE29BF24-B203-40B4-A72B-5CD6134E27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izenplatzhalter 2">
            <a:extLst>
              <a:ext uri="{FF2B5EF4-FFF2-40B4-BE49-F238E27FC236}">
                <a16:creationId xmlns:a16="http://schemas.microsoft.com/office/drawing/2014/main" id="{2B8BD848-8981-4C0C-BCF2-9CDCBAE50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0244" name="Foliennummernplatzhalter 3">
            <a:extLst>
              <a:ext uri="{FF2B5EF4-FFF2-40B4-BE49-F238E27FC236}">
                <a16:creationId xmlns:a16="http://schemas.microsoft.com/office/drawing/2014/main" id="{D3CAA4E9-4F45-40AD-8EAA-61CCF8965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39EC8F-BAD1-4718-9064-BA25894056D7}" type="slidenum">
              <a:rPr lang="de-DE" altLang="de-DE" sz="1200" smtClean="0"/>
              <a:pPr/>
              <a:t>4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C9EF154-C4D6-4C50-B775-897BC15D46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8098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5538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0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65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28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00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72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44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29BB825-1558-4490-84B1-05E86C5E1A86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51DB999-A597-4908-BEC7-70AA4CA46B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A6B6CEF0-4C58-4B9A-96BC-B6E63DFA11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2ED3A507-F29A-40A7-8A1D-7F63A50AF8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8887B8B7-81FD-4E2D-9F54-DCA07448E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A267AB84-94C1-4960-8B2E-AFE74C2E73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0E08FB9-5455-426F-B5BF-F1DEE07B2E53}" type="slidenum">
              <a:rPr lang="de-DE" altLang="de-DE" sz="1200" smtClean="0"/>
              <a:pPr/>
              <a:t>6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0FF91492-EC4D-4025-A75A-E8C660627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8098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5538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0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65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28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00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72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44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219C1A6-F357-4771-AF87-7E66F265767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42C69A82-D6DF-45AB-B731-00062317DA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8B4620E0-0E7A-4782-8A18-199D3627C9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:a16="http://schemas.microsoft.com/office/drawing/2014/main" id="{B99F7B06-8F02-4657-A278-A47E9E56C2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izenplatzhalter 2">
            <a:extLst>
              <a:ext uri="{FF2B5EF4-FFF2-40B4-BE49-F238E27FC236}">
                <a16:creationId xmlns:a16="http://schemas.microsoft.com/office/drawing/2014/main" id="{C803AF21-82F2-471F-A0FD-5646594B1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/>
          </a:p>
        </p:txBody>
      </p:sp>
      <p:sp>
        <p:nvSpPr>
          <p:cNvPr id="19460" name="Foliennummernplatzhalter 3">
            <a:extLst>
              <a:ext uri="{FF2B5EF4-FFF2-40B4-BE49-F238E27FC236}">
                <a16:creationId xmlns:a16="http://schemas.microsoft.com/office/drawing/2014/main" id="{7875B446-9568-40AA-8726-E3C81C0BD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8921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892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C85CAA-56DA-4D2E-A2A3-CA293DDF03FD}" type="slidenum">
              <a:rPr lang="de-DE" altLang="de-DE" sz="1200" smtClean="0"/>
              <a:pPr/>
              <a:t>9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0FE7D710-70DE-46C0-8A75-E689D9BB1B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8098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5538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0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65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28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00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72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44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98A6D69-369C-43F0-B438-922FF8EB1A52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26D3E18-1283-42BD-B248-6F5E500BA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8A59E8EC-7B1B-47C2-84F2-55D252C44E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5F4CD065-7971-4FA0-AB00-482FF02499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8098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5538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7480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25650" indent="-223838" defTabSz="8921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828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00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72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54450" indent="-223838" defTabSz="8921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A502AFF-964C-4B3C-A57A-84F4C0725D3D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807FF9F9-36DE-4AFD-9907-B1DD5F9293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8363" y="749300"/>
            <a:ext cx="4897437" cy="3675063"/>
          </a:xfrm>
          <a:solidFill>
            <a:srgbClr val="FFFFFF"/>
          </a:solidFill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63AB228A-0ED6-43D1-9ED1-EDA441C2BF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3763" y="4649788"/>
            <a:ext cx="4845050" cy="44259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4E4D8F-DEE5-4B9D-B201-87F4F06EA2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2F6AED-2EB8-4D8E-A61C-1F612409AD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A01E82-BADC-4E71-AE66-479C503F3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2E03A-DB72-4EE1-95BB-FDC49BFB580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752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595D29-43B7-40C2-AFC3-A6AD7137B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E7B7D5-AE26-4CB0-83B8-A279D8A4C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9B9854-D554-4AD7-8B05-B611FBB905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C121C-D7F6-43B4-B957-C4EC3A5CA51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12886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B333E8-EFF3-4851-B556-7C6FBC2C51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E7E72A-6D60-425E-BD72-8B3C6E2B6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733994-2B0B-4710-B237-CFF05B9D11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851D6-8E36-44DC-8E88-82E9F9A80F9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81852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de-DE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7351D5-7638-47A0-84AC-348031127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AA66D0-0A0F-4C68-9595-33FE2D6BC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B3C1FA-8A03-4320-8B6B-AD6B5B0D7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146BB-5A78-4D76-A367-AA97682274B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761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C1F01F-4469-4C27-858D-326D0F839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5D1A5E-312F-46D7-82B5-1A655F93B8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1C317A-536A-42F2-BD91-70E1A96407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AF943-A8E3-4587-9783-D20F32B05A2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5429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5080EA-C17F-4009-ACAD-1859AEBAF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325AEE-91C2-4E7C-B66A-DC6BA716C9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6DD25-45DB-4F61-B441-DEA6C805B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80B6C-F294-4450-9B3D-31F9BC30ABE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1992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993235-6ECF-473B-9579-E3EA076D46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BC489A-AAD0-452D-B427-9664972938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CE382-6433-498D-9E8B-1F0F406FCB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FD3A4-36F2-4A8E-AA4E-569B1FE2AEF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0952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8BC580C-605A-41A0-9B89-3096B39EF3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E96A6F0-65C6-43FB-BE4A-966A775E84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7E79A32-B96B-4515-B561-A0ED02EC8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07E8-AD61-4904-A69B-E1EE760D1F9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256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E97C597-A950-4A2B-B394-C8551B0F46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1ED726-C8BE-4217-B067-1022183991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04979D-4B2F-4EEB-A216-8E2E682A67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318B2-EDA8-45EA-A9CC-6C7D8AD50FA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8923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F293C13-77CA-4FCF-B441-225BDB8B87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813FA1E-51CC-4ACA-9B4B-133AE5A677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7FF53D-6193-4745-B1CC-C1E71169E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FBB6B-F7B6-480E-A7DB-4EC525C0BB8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2998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1B077-629F-4AB1-BCED-0C759536B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8A2B0-8AB4-49B5-9D84-C3A9731295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ED17B-DF17-4743-8EC9-271C1A7F03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12F24-268A-4F5B-B547-596044D03BA1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2273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404C1-EC12-4AB1-8942-3978CA6F48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178ADA-4CFA-4C80-A72A-AB7D0865A9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6417FD-91E1-432B-A6A6-BCDAA7848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9FF3B-B599-4E30-93D6-A46AB71DA4C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0938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718B33C-3379-4C1C-B53B-D36A581B5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das Titelformat zu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F6BCAF4-EDE8-436A-8450-D90EFCBB3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Klicken Sie, um die Formate des Vorlagentextes zu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7162AE3-F0DC-4686-A209-BE51C0E7EB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B115F34-BF91-46AD-9AB4-5947EFD7BEE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D03286-95C7-432A-989B-2C9840E3DF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2BC1D966-239C-47A5-B517-0B94EB621EC7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9.m4a"/><Relationship Id="rId7" Type="http://schemas.openxmlformats.org/officeDocument/2006/relationships/image" Target="../media/image10.jpeg"/><Relationship Id="rId2" Type="http://schemas.microsoft.com/office/2007/relationships/media" Target="../media/media19.m4a"/><Relationship Id="rId1" Type="http://schemas.openxmlformats.org/officeDocument/2006/relationships/tags" Target="../tags/tag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>
            <a:extLst>
              <a:ext uri="{FF2B5EF4-FFF2-40B4-BE49-F238E27FC236}">
                <a16:creationId xmlns:a16="http://schemas.microsoft.com/office/drawing/2014/main" id="{56F95A05-D25E-4933-8503-D660A34E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de-DE" altLang="de-DE" sz="1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Infotag 04.02.2021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4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Herzlich willkommen </a:t>
            </a:r>
            <a:r>
              <a:rPr lang="de-DE" altLang="de-DE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der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Jean-François-Boch-Schule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BBZ Merzig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4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9" name="Picture 6" descr="schulevb">
            <a:extLst>
              <a:ext uri="{FF2B5EF4-FFF2-40B4-BE49-F238E27FC236}">
                <a16:creationId xmlns:a16="http://schemas.microsoft.com/office/drawing/2014/main" id="{F4B61E4B-8F59-4F4B-AF29-2282974E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88" y="3860800"/>
            <a:ext cx="638810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A84829-32B3-48A9-A2F6-8BFF85FB4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C243C08-15BF-4F27-A4C1-57A8ABF66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6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585FEB72-EFBA-46C4-97CE-8D10A178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149725"/>
            <a:ext cx="7632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Finden von Neigungsschwerpunkten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           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            kompetente Kurswahl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für Hauptphase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	  (2 Leistungskurse, Grundkurse)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>
              <a:latin typeface="Arial" panose="020B0604020202020204" pitchFamily="34" charset="0"/>
            </a:endParaRPr>
          </a:p>
        </p:txBody>
      </p:sp>
      <p:sp>
        <p:nvSpPr>
          <p:cNvPr id="20483" name="Text Box 4">
            <a:extLst>
              <a:ext uri="{FF2B5EF4-FFF2-40B4-BE49-F238E27FC236}">
                <a16:creationId xmlns:a16="http://schemas.microsoft.com/office/drawing/2014/main" id="{9205AC6D-C23A-4816-AA11-BD207FFFC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33375"/>
            <a:ext cx="868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Einführungsphase (Klassenstufe 11)</a:t>
            </a:r>
          </a:p>
        </p:txBody>
      </p:sp>
      <p:sp>
        <p:nvSpPr>
          <p:cNvPr id="4" name="Pfeil nach rechts 3">
            <a:extLst>
              <a:ext uri="{FF2B5EF4-FFF2-40B4-BE49-F238E27FC236}">
                <a16:creationId xmlns:a16="http://schemas.microsoft.com/office/drawing/2014/main" id="{1927511A-56E9-4922-9A75-B7D8E21F692F}"/>
              </a:ext>
            </a:extLst>
          </p:cNvPr>
          <p:cNvSpPr/>
          <p:nvPr/>
        </p:nvSpPr>
        <p:spPr>
          <a:xfrm>
            <a:off x="985838" y="4941888"/>
            <a:ext cx="71755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/>
          </a:p>
        </p:txBody>
      </p:sp>
      <p:pic>
        <p:nvPicPr>
          <p:cNvPr id="20485" name="Picture 3" descr="kbbz 010 Kopie">
            <a:extLst>
              <a:ext uri="{FF2B5EF4-FFF2-40B4-BE49-F238E27FC236}">
                <a16:creationId xmlns:a16="http://schemas.microsoft.com/office/drawing/2014/main" id="{EBC689E3-04CE-4182-B142-F75DDE5A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303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43262F4A-C002-4B1A-A063-D16F36965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2244725"/>
            <a:ext cx="83883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   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Ausgleichen </a:t>
            </a:r>
            <a:r>
              <a:rPr lang="de-DE" altLang="de-DE" sz="2000" b="1">
                <a:solidFill>
                  <a:schemeClr val="accent2"/>
                </a:solidFill>
                <a:latin typeface="Arial" panose="020B0604020202020204" pitchFamily="34" charset="0"/>
              </a:rPr>
              <a:t>von Wissens- und Verständnisunterschieden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	      gleiche Ausgangschancen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für Hauptphase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425B1BD-D700-4CC4-AAD3-93DADDEAC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033588"/>
            <a:ext cx="1157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-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Ziele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:</a:t>
            </a:r>
            <a:endParaRPr lang="de-DE" altLang="de-DE" sz="24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5116171-7B65-49FA-80ED-E93816DE7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406525"/>
            <a:ext cx="4667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- Unterricht im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Klassenverband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endParaRPr lang="de-DE" altLang="de-DE" sz="2400"/>
          </a:p>
        </p:txBody>
      </p:sp>
      <p:sp>
        <p:nvSpPr>
          <p:cNvPr id="10" name="Pfeil nach rechts 3">
            <a:extLst>
              <a:ext uri="{FF2B5EF4-FFF2-40B4-BE49-F238E27FC236}">
                <a16:creationId xmlns:a16="http://schemas.microsoft.com/office/drawing/2014/main" id="{0C8A3A58-406C-432F-92B0-4D5AF22629E6}"/>
              </a:ext>
            </a:extLst>
          </p:cNvPr>
          <p:cNvSpPr/>
          <p:nvPr/>
        </p:nvSpPr>
        <p:spPr>
          <a:xfrm>
            <a:off x="985838" y="3322638"/>
            <a:ext cx="71755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F570873-88C9-43F9-B7D9-09C30CBA80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4" grpId="0" animBg="1"/>
      <p:bldP spid="7" grpId="0"/>
      <p:bldP spid="8" grpId="0"/>
      <p:bldP spid="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kbbz 010 Kopie">
            <a:extLst>
              <a:ext uri="{FF2B5EF4-FFF2-40B4-BE49-F238E27FC236}">
                <a16:creationId xmlns:a16="http://schemas.microsoft.com/office/drawing/2014/main" id="{8774A0F5-E394-4CBC-BBAE-06D1597C4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303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8">
            <a:extLst>
              <a:ext uri="{FF2B5EF4-FFF2-40B4-BE49-F238E27FC236}">
                <a16:creationId xmlns:a16="http://schemas.microsoft.com/office/drawing/2014/main" id="{5DC44409-DC90-42C2-8723-F5B17C522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563" y="1128713"/>
            <a:ext cx="8456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in der Klassenstufe 11 (Einführungsphase)</a:t>
            </a:r>
          </a:p>
        </p:txBody>
      </p:sp>
      <p:sp>
        <p:nvSpPr>
          <p:cNvPr id="16389" name="Text Box 10">
            <a:extLst>
              <a:ext uri="{FF2B5EF4-FFF2-40B4-BE49-F238E27FC236}">
                <a16:creationId xmlns:a16="http://schemas.microsoft.com/office/drawing/2014/main" id="{F1CE755C-1A4F-4C1A-A7E6-6D5465B19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347913"/>
            <a:ext cx="876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000" b="1">
                <a:latin typeface="Arial" panose="020B0604020202020204" pitchFamily="34" charset="0"/>
              </a:rPr>
              <a:t>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- jede Schüler*in erhält Unterricht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in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zwei  Fremdsprachen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509" name="Rechteck 1">
            <a:extLst>
              <a:ext uri="{FF2B5EF4-FFF2-40B4-BE49-F238E27FC236}">
                <a16:creationId xmlns:a16="http://schemas.microsoft.com/office/drawing/2014/main" id="{F7E80ED8-9E1C-4487-8F7B-E84E29E24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549275"/>
            <a:ext cx="3792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Fremdsprachenregelung</a:t>
            </a:r>
            <a:endParaRPr lang="de-DE" altLang="de-DE" sz="240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2C8E412-6D77-4C7F-B4BB-0B1BB3113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059113"/>
            <a:ext cx="87915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667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667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66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66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667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-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für Schüler*innen mit nur </a:t>
            </a:r>
            <a:r>
              <a:rPr lang="de-DE" altLang="de-DE" sz="2400" b="1">
                <a:solidFill>
                  <a:srgbClr val="FF0000"/>
                </a:solidFill>
                <a:latin typeface="Arial" panose="020B0604020202020204" pitchFamily="34" charset="0"/>
              </a:rPr>
              <a:t>einer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 fortgeführten 	Fremdsprache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 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=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Anfängergruppe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in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Französisch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oder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Spanisch</a:t>
            </a:r>
            <a:r>
              <a:rPr lang="de-DE" altLang="de-DE" sz="200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64B3E8-D231-44E0-838E-F3B08FB1AA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4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38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1">
            <a:extLst>
              <a:ext uri="{FF2B5EF4-FFF2-40B4-BE49-F238E27FC236}">
                <a16:creationId xmlns:a16="http://schemas.microsoft.com/office/drawing/2014/main" id="{E0DBAE76-265A-49D4-B990-30D22413D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115888"/>
            <a:ext cx="8794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Stundentafel in der Einführungsphase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 Fachrichtung Gesundheit und Soziales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DF29AB8F-C0BD-4ED4-A05E-25AE0BD7F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2032825"/>
              </p:ext>
            </p:extLst>
          </p:nvPr>
        </p:nvGraphicFramePr>
        <p:xfrm>
          <a:off x="1043608" y="1145485"/>
          <a:ext cx="7127875" cy="549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5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Fach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Stunden/Woche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Deutsch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1.</a:t>
                      </a:r>
                      <a:r>
                        <a:rPr lang="de-DE" sz="1800" baseline="0" dirty="0"/>
                        <a:t> Fremdsprache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2. Fremdsprache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Mathematik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Gesundheit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3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Pädagogik / Psychologie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3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Bildende Kunst </a:t>
                      </a:r>
                      <a:r>
                        <a:rPr lang="de-DE" sz="1800" baseline="0" dirty="0"/>
                        <a:t> oder </a:t>
                      </a:r>
                      <a:r>
                        <a:rPr lang="de-DE" sz="1800" dirty="0"/>
                        <a:t>Musik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Geschichte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NW Fach (Biologie</a:t>
                      </a:r>
                      <a:r>
                        <a:rPr lang="de-DE" sz="1800" baseline="0" dirty="0"/>
                        <a:t> o. Physik  o. Chemie)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                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3296329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Weiteres NW Fach o. GW</a:t>
                      </a:r>
                      <a:r>
                        <a:rPr lang="de-DE" sz="1800" baseline="0" dirty="0"/>
                        <a:t> Fach (Politik o. Erdkunde)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Berufliche Informatik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Katholische</a:t>
                      </a:r>
                      <a:r>
                        <a:rPr lang="de-DE" sz="1800" baseline="0" dirty="0"/>
                        <a:t> Religion oder Ethik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Sport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5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Summe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36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5239AD-DBC8-4C84-B2F9-6412AF9DD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60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hteck 1">
            <a:extLst>
              <a:ext uri="{FF2B5EF4-FFF2-40B4-BE49-F238E27FC236}">
                <a16:creationId xmlns:a16="http://schemas.microsoft.com/office/drawing/2014/main" id="{7986562E-5AC2-4E08-B999-E2D6286B0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115888"/>
            <a:ext cx="8794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Stundentafel in der Einführungsphase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 Fachrichtung Wirtschaft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DCA5E0F0-0D79-40F0-B09D-EF49A9366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81855"/>
              </p:ext>
            </p:extLst>
          </p:nvPr>
        </p:nvGraphicFramePr>
        <p:xfrm>
          <a:off x="1008063" y="1341438"/>
          <a:ext cx="7127875" cy="5496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Fach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Stunden/Woche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Deutsch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1.</a:t>
                      </a:r>
                      <a:r>
                        <a:rPr lang="de-DE" sz="1800" baseline="0" dirty="0"/>
                        <a:t> Fremdsprache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2. Fremdsprache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Mathematik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Betriebswirtschaftslehre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3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Volkswirtschaftslehre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3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r>
                        <a:rPr lang="de-DE" sz="1800" dirty="0"/>
                        <a:t>Bildende Kunst </a:t>
                      </a:r>
                      <a:r>
                        <a:rPr lang="de-DE" sz="1800" baseline="0" dirty="0"/>
                        <a:t> oder </a:t>
                      </a:r>
                      <a:r>
                        <a:rPr lang="de-DE" sz="1800" dirty="0"/>
                        <a:t>Musik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Geschichte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NW Fach (Biologie</a:t>
                      </a:r>
                      <a:r>
                        <a:rPr lang="de-DE" sz="1800" baseline="0" dirty="0"/>
                        <a:t> o. Physik  o. Chemie)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                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03126170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Weiteres NW Fach o. GW</a:t>
                      </a:r>
                      <a:r>
                        <a:rPr lang="de-DE" sz="1800" baseline="0" dirty="0"/>
                        <a:t> Fach (Politik o. Erdkunde)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Berufliche Informatik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Katholische</a:t>
                      </a:r>
                      <a:r>
                        <a:rPr lang="de-DE" sz="1800" baseline="0" dirty="0"/>
                        <a:t> Religion oder Ethik</a:t>
                      </a:r>
                      <a:endParaRPr lang="de-DE" sz="1800" dirty="0"/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Sport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65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Summe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36</a:t>
                      </a:r>
                    </a:p>
                  </a:txBody>
                  <a:tcPr marL="91428" marR="91428" marT="45700" marB="457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0F76F1-31CA-4B60-903F-972872F05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9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1">
            <a:extLst>
              <a:ext uri="{FF2B5EF4-FFF2-40B4-BE49-F238E27FC236}">
                <a16:creationId xmlns:a16="http://schemas.microsoft.com/office/drawing/2014/main" id="{0AEA3D9C-A2C2-4A18-A223-38CDFC24C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115888"/>
            <a:ext cx="8794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Stundentafel in der Einführungsphase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Allgemeinbildende Fachrichtung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64617E0-094E-4CD8-A095-E0E809F1FC87}"/>
              </a:ext>
            </a:extLst>
          </p:cNvPr>
          <p:cNvGraphicFramePr>
            <a:graphicFrameLocks noGrp="1"/>
          </p:cNvGraphicFramePr>
          <p:nvPr/>
        </p:nvGraphicFramePr>
        <p:xfrm>
          <a:off x="1008063" y="1196975"/>
          <a:ext cx="7127875" cy="5538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91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5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96">
                <a:tc>
                  <a:txBody>
                    <a:bodyPr/>
                    <a:lstStyle/>
                    <a:p>
                      <a:r>
                        <a:rPr lang="de-DE" sz="1800" dirty="0"/>
                        <a:t>Fach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Stunden/Woche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r>
                        <a:rPr lang="de-DE" sz="1800" dirty="0"/>
                        <a:t>Deutsch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r>
                        <a:rPr lang="de-DE" sz="1800" dirty="0"/>
                        <a:t>1.</a:t>
                      </a:r>
                      <a:r>
                        <a:rPr lang="de-DE" sz="1800" baseline="0" dirty="0"/>
                        <a:t> Fremdsprache</a:t>
                      </a:r>
                      <a:endParaRPr lang="de-DE" sz="1800" dirty="0"/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r>
                        <a:rPr lang="de-DE" sz="1800" dirty="0"/>
                        <a:t>2. Fremdsprache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r>
                        <a:rPr lang="de-DE" sz="1800" dirty="0"/>
                        <a:t>Mathematik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4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r>
                        <a:rPr lang="de-DE" sz="1800" dirty="0"/>
                        <a:t>Politik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63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Geschichte / Erdkunde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Biologie / Physik / </a:t>
                      </a:r>
                      <a:r>
                        <a:rPr lang="de-DE" sz="1800" baseline="0" dirty="0"/>
                        <a:t>Chemie</a:t>
                      </a:r>
                      <a:endParaRPr lang="de-DE" sz="1800" dirty="0"/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Wahl 4 von 5 Fächern </a:t>
                      </a:r>
                    </a:p>
                    <a:p>
                      <a:pPr algn="ctr"/>
                      <a:r>
                        <a:rPr lang="de-DE" sz="1800" dirty="0"/>
                        <a:t>=</a:t>
                      </a:r>
                      <a:r>
                        <a:rPr lang="de-DE" sz="1800" baseline="0" dirty="0"/>
                        <a:t> </a:t>
                      </a:r>
                      <a:r>
                        <a:rPr lang="de-DE" sz="1800" dirty="0"/>
                        <a:t>8 Stunden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Bildende Kunst </a:t>
                      </a:r>
                      <a:r>
                        <a:rPr lang="de-DE" sz="1800" baseline="0" dirty="0"/>
                        <a:t> oder </a:t>
                      </a:r>
                      <a:r>
                        <a:rPr lang="de-DE" sz="1800" dirty="0"/>
                        <a:t>Musik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Katholische</a:t>
                      </a:r>
                      <a:r>
                        <a:rPr lang="de-DE" sz="1800" baseline="0" dirty="0"/>
                        <a:t> Religion oder Ethik</a:t>
                      </a:r>
                      <a:endParaRPr lang="de-DE" sz="1800" dirty="0"/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Sport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2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144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Wahlpflichtfach (Informatik /</a:t>
                      </a:r>
                      <a:r>
                        <a:rPr lang="de-DE" sz="1800" baseline="0" dirty="0"/>
                        <a:t> Darstellendes Spiel / Philosophie)</a:t>
                      </a:r>
                      <a:endParaRPr lang="de-DE" sz="1800" dirty="0"/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Wahl 2 von 3 Fächern</a:t>
                      </a:r>
                      <a:r>
                        <a:rPr lang="de-DE" sz="1800" baseline="0" dirty="0"/>
                        <a:t> </a:t>
                      </a:r>
                    </a:p>
                    <a:p>
                      <a:pPr algn="ctr"/>
                      <a:r>
                        <a:rPr lang="de-DE" sz="1800" baseline="0" dirty="0"/>
                        <a:t>= 4 Stunden</a:t>
                      </a:r>
                      <a:endParaRPr lang="de-DE" sz="1800" dirty="0"/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/>
                        <a:t>Summe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	36</a:t>
                      </a:r>
                    </a:p>
                  </a:txBody>
                  <a:tcPr marL="91428" marR="91428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1DDC11-1996-4C31-BF43-FACDE609F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234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>
            <a:extLst>
              <a:ext uri="{FF2B5EF4-FFF2-40B4-BE49-F238E27FC236}">
                <a16:creationId xmlns:a16="http://schemas.microsoft.com/office/drawing/2014/main" id="{1410EC3E-901E-4441-8738-F0A336757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404813"/>
            <a:ext cx="8872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Hauptphase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(Klassenstufe 12 und 13)</a:t>
            </a:r>
          </a:p>
        </p:txBody>
      </p:sp>
      <p:pic>
        <p:nvPicPr>
          <p:cNvPr id="26627" name="Picture 4" descr="kbbz 010 Kopie">
            <a:extLst>
              <a:ext uri="{FF2B5EF4-FFF2-40B4-BE49-F238E27FC236}">
                <a16:creationId xmlns:a16="http://schemas.microsoft.com/office/drawing/2014/main" id="{C4C76AA8-F135-4227-9C21-9B29E6B85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303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2E7ECC7-8EB8-4745-B1C6-5569F347B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4797425"/>
            <a:ext cx="86661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spcBef>
                <a:spcPct val="20000"/>
              </a:spcBef>
              <a:buChar char="•"/>
              <a:tabLst>
                <a:tab pos="36036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036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603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03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03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03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03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03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036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-  Noten der Hauptphase zählen zum „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Abitur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“ </a:t>
            </a:r>
            <a:b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de-DE" altLang="de-DE" sz="2400">
                <a:latin typeface="Arial" panose="020B0604020202020204" pitchFamily="34" charset="0"/>
              </a:rPr>
              <a:t>(40 Kurse aus 4 Halbjahren müssen eingebracht werden	</a:t>
            </a:r>
            <a:br>
              <a:rPr lang="de-DE" altLang="de-DE" sz="2400">
                <a:latin typeface="Arial" panose="020B0604020202020204" pitchFamily="34" charset="0"/>
              </a:rPr>
            </a:br>
            <a:r>
              <a:rPr lang="de-DE" altLang="de-DE" sz="2400">
                <a:latin typeface="Arial" panose="020B0604020202020204" pitchFamily="34" charset="0"/>
              </a:rPr>
              <a:t>	</a:t>
            </a:r>
            <a:r>
              <a:rPr lang="de-DE" altLang="de-DE" sz="240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>
                <a:latin typeface="Arial" panose="020B0604020202020204" pitchFamily="34" charset="0"/>
              </a:rPr>
              <a:t> 2/3 der Abiturnote)</a:t>
            </a:r>
            <a:endParaRPr lang="de-DE" altLang="de-DE" sz="240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ED1EB44-0E55-4AAB-8C90-4D9B523E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2905125"/>
            <a:ext cx="89296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-  keine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Versetzungsentscheidungen mehr </a:t>
            </a:r>
            <a:b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de-DE" altLang="de-DE" sz="2400">
                <a:latin typeface="Arial" panose="020B0604020202020204" pitchFamily="34" charset="0"/>
              </a:rPr>
              <a:t>(freiwillige Wiederholung einer ganzen Jahrgangsstufe ist m</a:t>
            </a:r>
            <a:r>
              <a:rPr lang="de-DE" altLang="de-DE" sz="2400"/>
              <a:t>ö</a:t>
            </a:r>
            <a:r>
              <a:rPr lang="de-DE" altLang="de-DE" sz="2400">
                <a:latin typeface="Arial" panose="020B0604020202020204" pitchFamily="34" charset="0"/>
              </a:rPr>
              <a:t>glich; bei R</a:t>
            </a:r>
            <a:r>
              <a:rPr lang="de-DE" altLang="de-DE" sz="2400"/>
              <a:t>ü</a:t>
            </a:r>
            <a:r>
              <a:rPr lang="de-DE" altLang="de-DE" sz="2400">
                <a:latin typeface="Arial" panose="020B0604020202020204" pitchFamily="34" charset="0"/>
              </a:rPr>
              <a:t>cktritt in die Jahrgangsstufe 12 ist auch eine </a:t>
            </a:r>
            <a:r>
              <a:rPr lang="de-DE" altLang="de-DE" sz="2400" b="1">
                <a:latin typeface="Arial" panose="020B0604020202020204" pitchFamily="34" charset="0"/>
              </a:rPr>
              <a:t>neue</a:t>
            </a:r>
            <a:r>
              <a:rPr lang="de-DE" altLang="de-DE" sz="2400">
                <a:latin typeface="Arial" panose="020B0604020202020204" pitchFamily="34" charset="0"/>
              </a:rPr>
              <a:t> Kurswahl m</a:t>
            </a:r>
            <a:r>
              <a:rPr lang="de-DE" altLang="de-DE" sz="2400"/>
              <a:t>ö</a:t>
            </a:r>
            <a:r>
              <a:rPr lang="de-DE" altLang="de-DE" sz="2400">
                <a:latin typeface="Arial" panose="020B0604020202020204" pitchFamily="34" charset="0"/>
              </a:rPr>
              <a:t>glich)</a:t>
            </a:r>
            <a:endParaRPr lang="de-DE" altLang="de-DE" sz="240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0635535-0271-4CC9-B1B4-CC5D4818F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1792288"/>
            <a:ext cx="86566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-  Klassen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werden zu Kursen </a:t>
            </a:r>
            <a:r>
              <a:rPr lang="de-DE" altLang="de-DE" sz="2400">
                <a:latin typeface="Arial" panose="020B0604020202020204" pitchFamily="34" charset="0"/>
              </a:rPr>
              <a:t>(kein Klassenverband mit   Klassenlehrer sondern Bezugskurs mit Tutor)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B91E5E3-A225-4EA7-9DDE-8C69B3980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1098550"/>
            <a:ext cx="429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-  vier Halbjahre: 12/1 bis 13/2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FE4E68C-3A26-4440-8B4F-62938593AC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hteck 1">
            <a:extLst>
              <a:ext uri="{FF2B5EF4-FFF2-40B4-BE49-F238E27FC236}">
                <a16:creationId xmlns:a16="http://schemas.microsoft.com/office/drawing/2014/main" id="{81A5AF74-810A-42E1-8498-73C2F0205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620713"/>
            <a:ext cx="5373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Abiturprüfung (Zentralabitur)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6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5" name="Picture 4" descr="kbbz 010 Kopie">
            <a:extLst>
              <a:ext uri="{FF2B5EF4-FFF2-40B4-BE49-F238E27FC236}">
                <a16:creationId xmlns:a16="http://schemas.microsoft.com/office/drawing/2014/main" id="{FA4754E7-0A4E-425B-A151-90259FD9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873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BAF00C3-9608-44D5-86CC-74C5053C4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551656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</a:t>
            </a:r>
            <a:r>
              <a:rPr lang="de-DE" altLang="de-DE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Abiturprüfungsfächer müssen durchgehend 3 Jahre belegt werden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DF0A348-DFFD-4AC2-8584-A9E58E21B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076700"/>
            <a:ext cx="8785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Juni/Juli: 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Mündliche Abiturprüfungen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4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Fach: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 Grundkurs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060DA9A-CF75-4D4C-9679-68369968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1970088"/>
            <a:ext cx="8566150" cy="157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April/Anfang 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 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Schriftliche Abiturprüfungen</a:t>
            </a:r>
          </a:p>
          <a:p>
            <a:pPr eaLnBrk="1" hangingPunct="1">
              <a:spcBef>
                <a:spcPct val="0"/>
              </a:spcBef>
              <a:buFontTx/>
              <a:buNone/>
              <a:tabLst>
                <a:tab pos="361950" algn="l"/>
              </a:tabLst>
              <a:defRPr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Fächer: 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 Leistungskurse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2 Grundkurse</a:t>
            </a:r>
            <a:endParaRPr lang="de-DE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2443456-15AD-459F-B6AA-6A1759E23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460500"/>
            <a:ext cx="810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619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619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61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619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619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vor Osterferien nach 13/2: Zulassung zur Abiturprüfung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8E24BB8-B03A-4E0C-B3AF-7CEFBCDE89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06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Grafik 2" descr="Ein Bild, das Text, Briefpapier, Stift enthält.&#10;&#10;Automatisch generierte Beschreibung">
            <a:extLst>
              <a:ext uri="{FF2B5EF4-FFF2-40B4-BE49-F238E27FC236}">
                <a16:creationId xmlns:a16="http://schemas.microsoft.com/office/drawing/2014/main" id="{E19AA02C-2949-4110-A2C1-048ADF72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7742237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feld 4">
            <a:extLst>
              <a:ext uri="{FF2B5EF4-FFF2-40B4-BE49-F238E27FC236}">
                <a16:creationId xmlns:a16="http://schemas.microsoft.com/office/drawing/2014/main" id="{F0FF8D51-1FA4-4D6A-A612-298441F69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4625"/>
            <a:ext cx="8785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2000"/>
              <a:t>https://pixabay.com/de/photos/abitur-pr%C3%BCfung-schule-schriftlich-3240408/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0FA413-204E-4176-9CEF-827205E65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0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feld 1">
            <a:extLst>
              <a:ext uri="{FF2B5EF4-FFF2-40B4-BE49-F238E27FC236}">
                <a16:creationId xmlns:a16="http://schemas.microsoft.com/office/drawing/2014/main" id="{ACDB55AB-EB8C-40A9-84CC-3D65B88B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311150"/>
            <a:ext cx="46085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Anmeldung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zu den Osterferien</a:t>
            </a:r>
            <a:endParaRPr lang="de-DE" altLang="de-DE" sz="200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de-DE" alt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4" name="Rechteck 1">
            <a:extLst>
              <a:ext uri="{FF2B5EF4-FFF2-40B4-BE49-F238E27FC236}">
                <a16:creationId xmlns:a16="http://schemas.microsoft.com/office/drawing/2014/main" id="{11D3F8C4-56FB-45E1-AA39-EA51E5BA4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3" y="1484313"/>
            <a:ext cx="403225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Berufliches Fachrichtung: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Sekretariat des Berufsbildungszentrums</a:t>
            </a:r>
          </a:p>
        </p:txBody>
      </p:sp>
      <p:sp>
        <p:nvSpPr>
          <p:cNvPr id="30725" name="Rechteck 1">
            <a:extLst>
              <a:ext uri="{FF2B5EF4-FFF2-40B4-BE49-F238E27FC236}">
                <a16:creationId xmlns:a16="http://schemas.microsoft.com/office/drawing/2014/main" id="{32704A88-3DAE-43CE-8EDF-B0A24501D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3416300"/>
            <a:ext cx="42132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Allgemeine Fachrichtung: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 Sekretariat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der Gemeinschaftsschule</a:t>
            </a:r>
            <a:b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Beckingen 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der Gemeinschaftsschule</a:t>
            </a:r>
            <a:b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Merzig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8CD0FA9-37E8-4B36-AE07-F1B2E6366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667913"/>
              </p:ext>
            </p:extLst>
          </p:nvPr>
        </p:nvGraphicFramePr>
        <p:xfrm>
          <a:off x="4445249" y="175972"/>
          <a:ext cx="4482851" cy="6343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667210" imgH="8020050" progId="AcroExch.Document.DC">
                  <p:embed/>
                </p:oleObj>
              </mc:Choice>
              <mc:Fallback>
                <p:oleObj name="Acrobat Document" r:id="rId6" imgW="5667210" imgH="80200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5249" y="175972"/>
                        <a:ext cx="4482851" cy="6343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218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bbz-merzig.de/images/2016/Mudder4.jpg">
            <a:extLst>
              <a:ext uri="{FF2B5EF4-FFF2-40B4-BE49-F238E27FC236}">
                <a16:creationId xmlns:a16="http://schemas.microsoft.com/office/drawing/2014/main" id="{67363895-09FD-4089-BFDE-BE3092382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92150"/>
            <a:ext cx="432435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2" descr="http://www.bbz-merzig.de/images/2016/Mudder1.jpg">
            <a:extLst>
              <a:ext uri="{FF2B5EF4-FFF2-40B4-BE49-F238E27FC236}">
                <a16:creationId xmlns:a16="http://schemas.microsoft.com/office/drawing/2014/main" id="{57677FC6-A6C2-4E8C-889E-F2CDA95D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716338"/>
            <a:ext cx="4035425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 descr="http://www.bbz-merzig.de/images/2016/triathlon-1-1200.jpg">
            <a:extLst>
              <a:ext uri="{FF2B5EF4-FFF2-40B4-BE49-F238E27FC236}">
                <a16:creationId xmlns:a16="http://schemas.microsoft.com/office/drawing/2014/main" id="{5D1215A9-A519-4FBB-93B8-3FE16929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60350"/>
            <a:ext cx="40513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B110CE5-8281-40E0-86C7-166E95848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947988"/>
            <a:ext cx="856773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chemeClr val="bg1"/>
                </a:solidFill>
              </a:rPr>
              <a:t>Vielen Dank für ihre Aufmerksamkeit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BBF668D-C251-4447-8F23-99A2F1BF1D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5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>
            <a:extLst>
              <a:ext uri="{FF2B5EF4-FFF2-40B4-BE49-F238E27FC236}">
                <a16:creationId xmlns:a16="http://schemas.microsoft.com/office/drawing/2014/main" id="{4E98F0CE-F435-452A-99B6-0519A4F4A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" y="633413"/>
            <a:ext cx="87995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Berufliches Oberstufengymnasium 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27E993FE-B60A-46AA-8C64-A0C2695EC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7925" y="5097463"/>
            <a:ext cx="4248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000" dirty="0">
                <a:latin typeface="Arial" panose="020B0604020202020204" pitchFamily="34" charset="0"/>
                <a:cs typeface="Arial" panose="020B0604020202020204" pitchFamily="34" charset="0"/>
              </a:rPr>
              <a:t>Standort: von-Boch-Straße 73 (Nähe Bahnhof)</a:t>
            </a:r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A0445460-E78B-44D9-AD25-383BAC1E0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5805488"/>
            <a:ext cx="3671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000">
                <a:latin typeface="Arial" panose="020B0604020202020204" pitchFamily="34" charset="0"/>
                <a:cs typeface="Arial" panose="020B0604020202020204" pitchFamily="34" charset="0"/>
              </a:rPr>
              <a:t>z.Zt. ca. 170 SchülerInnen in  3 Jahrgangsstufen</a:t>
            </a:r>
          </a:p>
        </p:txBody>
      </p:sp>
      <p:sp>
        <p:nvSpPr>
          <p:cNvPr id="5125" name="Rechteck 1">
            <a:extLst>
              <a:ext uri="{FF2B5EF4-FFF2-40B4-BE49-F238E27FC236}">
                <a16:creationId xmlns:a16="http://schemas.microsoft.com/office/drawing/2014/main" id="{534ADCA2-E7B1-4267-BBC6-9CF7048B0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412" y="2852936"/>
            <a:ext cx="857066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Oberstufenverbund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JFBS - BBZ Merzig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&amp; CKS - </a:t>
            </a:r>
            <a:r>
              <a:rPr lang="de-DE" altLang="de-DE" sz="2400" dirty="0" err="1">
                <a:solidFill>
                  <a:schemeClr val="accent2"/>
                </a:solidFill>
                <a:latin typeface="Arial" panose="020B0604020202020204" pitchFamily="34" charset="0"/>
              </a:rPr>
              <a:t>GemS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 Merzig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&amp; FBK - </a:t>
            </a:r>
            <a:r>
              <a:rPr lang="de-DE" altLang="de-DE" sz="2400" dirty="0" err="1">
                <a:solidFill>
                  <a:schemeClr val="accent2"/>
                </a:solidFill>
                <a:latin typeface="Arial" panose="020B0604020202020204" pitchFamily="34" charset="0"/>
              </a:rPr>
              <a:t>GemS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 Beckingen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1227755-A32D-4043-A05B-AEDC91FD2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1354138"/>
            <a:ext cx="7021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Fachrichtung 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Gesundheit und Soziales 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D98E19D-F4B3-4E4D-A873-6855533E8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8" y="1928813"/>
            <a:ext cx="4284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Fachrichtung 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C079D0D-C375-4F93-967E-62DF4CA7B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3212976"/>
            <a:ext cx="49584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Fachrichtung 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Allgemeinbildend</a:t>
            </a:r>
            <a:endParaRPr lang="de-DE" altLang="de-DE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9" name="Picture 3075" descr="kbbz 010 Kopie">
            <a:extLst>
              <a:ext uri="{FF2B5EF4-FFF2-40B4-BE49-F238E27FC236}">
                <a16:creationId xmlns:a16="http://schemas.microsoft.com/office/drawing/2014/main" id="{B68D5652-FE61-4906-85CB-C6A93A9A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0953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7DCD7B-5A97-4174-9CDE-D93E058B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6397625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E983DDC1-78B5-4B4C-BF0E-AD27A6CB4F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8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125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358C3817-CDBF-4B2A-AB93-9FA0809F3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6375"/>
            <a:ext cx="5853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>
                <a:solidFill>
                  <a:schemeClr val="accent2"/>
                </a:solidFill>
                <a:latin typeface="Arial" panose="020B0604020202020204" pitchFamily="34" charset="0"/>
              </a:rPr>
              <a:t>Berufliches Oberstufengymnasium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982BA84-8E09-4031-A4FE-F13D9829E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4751388"/>
            <a:ext cx="7993063" cy="1754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-"/>
              <a:defRPr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Fachrichtung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Allgemeinbildend</a:t>
            </a:r>
            <a:b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de-DE" altLang="de-DE" sz="2400" dirty="0">
                <a:latin typeface="Arial" charset="0"/>
              </a:rPr>
              <a:t>traditionelle allgemeinbildende Fächer analog zum allgemeinbildenden Gymnasium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de-DE" altLang="de-DE" sz="24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693F216-CCB0-43CD-B7FC-2C50044B1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712913"/>
            <a:ext cx="7600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ts val="1200"/>
              </a:spcAft>
              <a:buFontTx/>
              <a:buChar char="-"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Fachrichtung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Gesundheit und Soziales</a:t>
            </a:r>
            <a:b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de-DE" altLang="de-DE" sz="2400" b="1" dirty="0">
                <a:latin typeface="Arial" panose="020B0604020202020204" pitchFamily="34" charset="0"/>
              </a:rPr>
              <a:t>„Gesundheit“ u. „Pädagogik/Psychologie“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10C828A-7F8B-4DF0-A8E3-51F1C3EBF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2891929"/>
            <a:ext cx="8388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</a:rPr>
              <a:t>Fachrichtung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  <a:t> Wirtschaft</a:t>
            </a:r>
            <a:b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de-DE" altLang="de-DE" sz="2400" b="1" dirty="0">
                <a:latin typeface="Arial" panose="020B0604020202020204" pitchFamily="34" charset="0"/>
              </a:rPr>
              <a:t>„Betriebswirtschaftslehre“ u. „Volkswirtschaftslehre“</a:t>
            </a:r>
            <a:endParaRPr lang="de-DE" altLang="de-DE" sz="240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pic>
        <p:nvPicPr>
          <p:cNvPr id="7174" name="Picture 3075" descr="kbbz 010 Kopie">
            <a:extLst>
              <a:ext uri="{FF2B5EF4-FFF2-40B4-BE49-F238E27FC236}">
                <a16:creationId xmlns:a16="http://schemas.microsoft.com/office/drawing/2014/main" id="{F106E5A3-AF5F-4100-A2D3-C0B74396C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12713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2">
            <a:extLst>
              <a:ext uri="{FF2B5EF4-FFF2-40B4-BE49-F238E27FC236}">
                <a16:creationId xmlns:a16="http://schemas.microsoft.com/office/drawing/2014/main" id="{74808859-BB24-45EC-A2DE-2431EF4F0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3933825"/>
            <a:ext cx="5067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3600" b="1" dirty="0">
                <a:solidFill>
                  <a:schemeClr val="accent2"/>
                </a:solidFill>
                <a:latin typeface="Arial" panose="020B0604020202020204" pitchFamily="34" charset="0"/>
              </a:rPr>
              <a:t>Oberstufenverbund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91DC1B4-7256-48FE-8791-F0800D8640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7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hteck 2">
            <a:extLst>
              <a:ext uri="{FF2B5EF4-FFF2-40B4-BE49-F238E27FC236}">
                <a16:creationId xmlns:a16="http://schemas.microsoft.com/office/drawing/2014/main" id="{82F4FFD6-438B-4378-AC56-97C3EA82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1382713"/>
            <a:ext cx="8963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vereint </a:t>
            </a: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den Unterricht in den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traditionellen Fächern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des allgemeinbildenden Gymnasiums mit einem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berufsbezogenen Bildungsangebot</a:t>
            </a:r>
            <a:endParaRPr lang="de-DE" altLang="de-DE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075" descr="kbbz 010 Kopie">
            <a:extLst>
              <a:ext uri="{FF2B5EF4-FFF2-40B4-BE49-F238E27FC236}">
                <a16:creationId xmlns:a16="http://schemas.microsoft.com/office/drawing/2014/main" id="{1D1B35A5-3D02-48DA-876F-BCB892575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8913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E7E176F8-B5C6-4E15-B61E-39E0013C4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2760663"/>
            <a:ext cx="85486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bereitet sowohl auf ein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wissenschaftliches Studium</a:t>
            </a: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 als auch auf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Ausbildungsgänge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gehobenen und leitenden Positionen</a:t>
            </a: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 in Wirtschaft, Verwaltung, Gesundheits- und Sozialwesen vor.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91621ED-0EA5-4409-AB80-4EC8D799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8" y="4581525"/>
            <a:ext cx="87772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ist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praxis- und projektorientiert</a:t>
            </a:r>
            <a:b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>
                <a:latin typeface="Arial" panose="020B0604020202020204" pitchFamily="34" charset="0"/>
                <a:cs typeface="Arial" panose="020B0604020202020204" pitchFamily="34" charset="0"/>
              </a:rPr>
              <a:t>z. B. Blutspende-Aktion, Besuch der SHG-Klinik, „Lange Nacht der Industrie“, …..</a:t>
            </a:r>
          </a:p>
        </p:txBody>
      </p:sp>
      <p:sp>
        <p:nvSpPr>
          <p:cNvPr id="9222" name="Rechteck 5">
            <a:extLst>
              <a:ext uri="{FF2B5EF4-FFF2-40B4-BE49-F238E27FC236}">
                <a16:creationId xmlns:a16="http://schemas.microsoft.com/office/drawing/2014/main" id="{A12FCC19-CE27-43A7-93D5-86E0B5819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681038"/>
            <a:ext cx="4702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</a:t>
            </a:r>
            <a:r>
              <a:rPr lang="de-DE" altLang="de-DE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erufliche</a:t>
            </a:r>
            <a:r>
              <a:rPr lang="de-DE" altLang="de-DE" sz="28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Fachrichtung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FD26821-AEB8-40E4-9BDC-40B0B8E141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6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244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079">
            <a:extLst>
              <a:ext uri="{FF2B5EF4-FFF2-40B4-BE49-F238E27FC236}">
                <a16:creationId xmlns:a16="http://schemas.microsoft.com/office/drawing/2014/main" id="{56D80295-42A1-4E00-AAEC-63BD523E5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326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chemeClr val="accent2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rgbClr val="C00000"/>
                </a:solidFill>
                <a:latin typeface="Arial" panose="020B0604020202020204" pitchFamily="34" charset="0"/>
              </a:rPr>
              <a:t>alle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 drei Fachrichtungen führen zur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000" b="1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000" b="1">
                <a:solidFill>
                  <a:schemeClr val="accent2"/>
                </a:solidFill>
                <a:latin typeface="Arial" panose="020B0604020202020204" pitchFamily="34" charset="0"/>
              </a:rPr>
              <a:t>Allgemeinen </a:t>
            </a:r>
            <a:r>
              <a:rPr lang="de-DE" altLang="de-DE" sz="4000">
                <a:solidFill>
                  <a:schemeClr val="accent2"/>
                </a:solidFill>
                <a:latin typeface="Arial" panose="020B0604020202020204" pitchFamily="34" charset="0"/>
              </a:rPr>
              <a:t>Hochschulreife (ABITUR)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latin typeface="Arial" panose="020B0604020202020204" pitchFamily="34" charset="0"/>
              </a:rPr>
              <a:t> 	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2400"/>
          </a:p>
        </p:txBody>
      </p:sp>
      <p:sp>
        <p:nvSpPr>
          <p:cNvPr id="11267" name="Text Box 7">
            <a:extLst>
              <a:ext uri="{FF2B5EF4-FFF2-40B4-BE49-F238E27FC236}">
                <a16:creationId xmlns:a16="http://schemas.microsoft.com/office/drawing/2014/main" id="{8D9AA09E-5827-40A7-9FED-D1598D287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1916113"/>
            <a:ext cx="8915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2400">
                <a:solidFill>
                  <a:schemeClr val="accent2"/>
                </a:solidFill>
              </a:rPr>
              <a:t>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Berechtigung zum Studium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 Fachrichtungen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allen      </a:t>
            </a:r>
            <a:b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Universitäten (Hochschulen) in Deutschland</a:t>
            </a:r>
          </a:p>
        </p:txBody>
      </p:sp>
      <p:pic>
        <p:nvPicPr>
          <p:cNvPr id="11268" name="Picture 3075" descr="kbbz 010 Kopie">
            <a:extLst>
              <a:ext uri="{FF2B5EF4-FFF2-40B4-BE49-F238E27FC236}">
                <a16:creationId xmlns:a16="http://schemas.microsoft.com/office/drawing/2014/main" id="{63889B33-EB83-4ECB-9EB6-02DCDBBE2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525"/>
            <a:ext cx="259080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Grafik 1">
            <a:extLst>
              <a:ext uri="{FF2B5EF4-FFF2-40B4-BE49-F238E27FC236}">
                <a16:creationId xmlns:a16="http://schemas.microsoft.com/office/drawing/2014/main" id="{C197C0EF-9C6D-4105-85E1-6FD3A0AB5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84475"/>
            <a:ext cx="532765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0E6CFC-ABC9-4F46-B23E-A6FB2706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05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kbbz 010 Kopie">
            <a:extLst>
              <a:ext uri="{FF2B5EF4-FFF2-40B4-BE49-F238E27FC236}">
                <a16:creationId xmlns:a16="http://schemas.microsoft.com/office/drawing/2014/main" id="{FF89DEB1-647F-4801-89D7-5E6DE831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303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D29BAA6E-369D-41CD-9492-31543E79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1323975"/>
            <a:ext cx="92900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Schüler*innen der Gemeinschaftsschule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Schüler*innen der Berufsfachschulen (Sozialpflegeschule, Gewerbeschule oder Handelsschule)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Fachoberschüler*innen </a:t>
            </a:r>
            <a:r>
              <a:rPr lang="de-DE" altLang="de-DE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(u. U. direkter Einstieg in Hauptphase)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Schüler*innen eines allgemeinbildenden Gymnasiums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153691CC-5D8E-4B54-95C4-FBDFCCC8D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4506913"/>
            <a:ext cx="89296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nähere 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im Sekretariat 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bzw. in der 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Broschüre</a:t>
            </a:r>
            <a:endParaRPr lang="de-DE" altLang="de-DE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7" name="Rechteck 2">
            <a:extLst>
              <a:ext uri="{FF2B5EF4-FFF2-40B4-BE49-F238E27FC236}">
                <a16:creationId xmlns:a16="http://schemas.microsoft.com/office/drawing/2014/main" id="{E311D4F2-FE32-4F0F-B9E3-AB010AC66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773113"/>
            <a:ext cx="17556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Zielgruppe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77E1B7F-3A9F-47C6-89C4-DA9974F38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79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kbbz 010 Kopie">
            <a:extLst>
              <a:ext uri="{FF2B5EF4-FFF2-40B4-BE49-F238E27FC236}">
                <a16:creationId xmlns:a16="http://schemas.microsoft.com/office/drawing/2014/main" id="{372784AF-9DD1-4989-83EA-B5928DC95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06363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7">
            <a:extLst>
              <a:ext uri="{FF2B5EF4-FFF2-40B4-BE49-F238E27FC236}">
                <a16:creationId xmlns:a16="http://schemas.microsoft.com/office/drawing/2014/main" id="{5A1C512B-AD99-4445-93FC-681EEECD3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4894263"/>
            <a:ext cx="868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aktive und positive Schulgemeinschaft</a:t>
            </a:r>
          </a:p>
        </p:txBody>
      </p:sp>
      <p:sp>
        <p:nvSpPr>
          <p:cNvPr id="15364" name="Rechteck 1">
            <a:extLst>
              <a:ext uri="{FF2B5EF4-FFF2-40B4-BE49-F238E27FC236}">
                <a16:creationId xmlns:a16="http://schemas.microsoft.com/office/drawing/2014/main" id="{74F418DB-98C1-4464-847A-586EBC1BA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839788"/>
            <a:ext cx="8794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Besonderheiten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3A6C334-64B9-41BD-8F9B-42BC981DC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" y="1508125"/>
            <a:ext cx="7993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neue Fächer + neu gebildete Klassen + neue Lehrer</a:t>
            </a:r>
            <a:b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= neue Chancen 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schulischer </a:t>
            </a:r>
            <a:r>
              <a:rPr lang="de-DE" altLang="de-DE" sz="2400">
                <a:solidFill>
                  <a:srgbClr val="FF0000"/>
                </a:solidFill>
                <a:latin typeface="Arial" panose="020B0604020202020204" pitchFamily="34" charset="0"/>
              </a:rPr>
              <a:t>NEUSTART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C173B3A-EEAF-405E-957C-F0DF30776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2566988"/>
            <a:ext cx="79930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Berücksichtigung der unterschiedlichen schulischen Herkunft bei Bildung der Eingangsklassen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AA80921-0B34-4037-8C88-3843ADB2B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3603625"/>
            <a:ext cx="7977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auch für Schüler*innen </a:t>
            </a:r>
            <a:r>
              <a:rPr lang="de-DE" altLang="de-DE" sz="2400" b="1">
                <a:solidFill>
                  <a:schemeClr val="accent2"/>
                </a:solidFill>
                <a:latin typeface="Arial" panose="020B0604020202020204" pitchFamily="34" charset="0"/>
              </a:rPr>
              <a:t>ohne</a:t>
            </a: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 2. Fremdsprache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9C81BB9-8B4E-40CF-9C2B-F1ACA1DE5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4283075"/>
            <a:ext cx="79200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de-DE" altLang="de-DE" sz="2400">
                <a:solidFill>
                  <a:schemeClr val="accent2"/>
                </a:solidFill>
                <a:latin typeface="Arial" panose="020B0604020202020204" pitchFamily="34" charset="0"/>
              </a:rPr>
              <a:t>vielfältige Orientierungshilfen bei der Berufswahl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EFBF5A8-B2C3-4D52-83A1-3D8F3B123F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3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2291" grpId="0"/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D192D121-55FC-4860-B34F-5BA4C0C9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447675"/>
            <a:ext cx="8686800" cy="10414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  <a:defRPr/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Orientierungshilfen bei der </a:t>
            </a:r>
          </a:p>
          <a:p>
            <a:pPr>
              <a:buFontTx/>
              <a:buNone/>
              <a:defRPr/>
            </a:pPr>
            <a:r>
              <a:rPr lang="de-DE" sz="2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Berufswahl</a:t>
            </a:r>
          </a:p>
        </p:txBody>
      </p:sp>
      <p:pic>
        <p:nvPicPr>
          <p:cNvPr id="17411" name="Picture 3075" descr="kbbz 010 Kopie">
            <a:extLst>
              <a:ext uri="{FF2B5EF4-FFF2-40B4-BE49-F238E27FC236}">
                <a16:creationId xmlns:a16="http://schemas.microsoft.com/office/drawing/2014/main" id="{A6FB56F5-E0B8-4CD6-8027-F3DD87F0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1588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8D7FE31-CE29-46FD-92B4-3E8C3A57E091}"/>
              </a:ext>
            </a:extLst>
          </p:cNvPr>
          <p:cNvSpPr/>
          <p:nvPr/>
        </p:nvSpPr>
        <p:spPr>
          <a:xfrm>
            <a:off x="228600" y="5572125"/>
            <a:ext cx="8304213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de-DE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de-DE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Studieninformationstag am BBZ Merzig </a:t>
            </a:r>
            <a:r>
              <a:rPr lang="de-D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(mit </a:t>
            </a:r>
            <a:r>
              <a:rPr lang="de-DE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InnoZ</a:t>
            </a:r>
            <a:r>
              <a:rPr lang="de-D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20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A4D57AC-A19D-4AAC-AA93-AEEEDC391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16" y="5100637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Informationsmesse „</a:t>
            </a:r>
            <a:r>
              <a:rPr lang="de-DE" altLang="de-DE" sz="24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Vocatium</a:t>
            </a: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Saarbrücken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68332EC-1658-4FB8-B257-E5B093FD3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3861048"/>
            <a:ext cx="8720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Informationsmesse zur Ausbildungs- und Studienplatzwahl „Abi – Was dann?“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Saarbrücken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EA02DA46-6459-47C6-B9B0-A63EC80C0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52" y="2788445"/>
            <a:ext cx="8686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de-DE" altLang="de-DE" sz="24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der Berufsorientierung</a:t>
            </a:r>
            <a:r>
              <a:rPr lang="de-DE" altLang="de-DE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(in Kooperation mit der CEB  und dem Rotary Club) in </a:t>
            </a:r>
            <a:r>
              <a:rPr lang="de-DE" altLang="de-DE" sz="2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Hilbringen</a:t>
            </a:r>
            <a:endParaRPr lang="de-DE" altLang="de-DE" sz="24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F4822D6-B58C-4360-B141-E76FC85F4064}"/>
              </a:ext>
            </a:extLst>
          </p:cNvPr>
          <p:cNvSpPr/>
          <p:nvPr/>
        </p:nvSpPr>
        <p:spPr>
          <a:xfrm>
            <a:off x="231775" y="1628775"/>
            <a:ext cx="880427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de-DE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Infoveranstaltung der Agentur für Arbeit zur Studien- und Berufswahl am BBZ Merzig </a:t>
            </a:r>
            <a:r>
              <a:rPr lang="de-D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(anschl. Einzelberatung)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1E5AECE-E824-4024-8FED-8B4644956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80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kbbz 010 Kopie">
            <a:extLst>
              <a:ext uri="{FF2B5EF4-FFF2-40B4-BE49-F238E27FC236}">
                <a16:creationId xmlns:a16="http://schemas.microsoft.com/office/drawing/2014/main" id="{3E922F1E-955A-4834-AA61-EC2C5D298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3038"/>
            <a:ext cx="25908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8">
            <a:extLst>
              <a:ext uri="{FF2B5EF4-FFF2-40B4-BE49-F238E27FC236}">
                <a16:creationId xmlns:a16="http://schemas.microsoft.com/office/drawing/2014/main" id="{5AD53695-0C11-473D-B9D3-EF165630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524000"/>
            <a:ext cx="727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de-DE" altLang="de-DE" sz="24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gymnasialen Oberstufe</a:t>
            </a:r>
          </a:p>
        </p:txBody>
      </p:sp>
      <p:sp>
        <p:nvSpPr>
          <p:cNvPr id="18436" name="Text Box 9">
            <a:extLst>
              <a:ext uri="{FF2B5EF4-FFF2-40B4-BE49-F238E27FC236}">
                <a16:creationId xmlns:a16="http://schemas.microsoft.com/office/drawing/2014/main" id="{C7706B64-BF34-4083-BDB2-D757AAF27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4908550"/>
            <a:ext cx="6858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Klassenstufe 11        = Einführungsphase</a:t>
            </a:r>
          </a:p>
        </p:txBody>
      </p:sp>
      <p:sp>
        <p:nvSpPr>
          <p:cNvPr id="18437" name="Text Box 10">
            <a:extLst>
              <a:ext uri="{FF2B5EF4-FFF2-40B4-BE49-F238E27FC236}">
                <a16:creationId xmlns:a16="http://schemas.microsoft.com/office/drawing/2014/main" id="{B57392F5-A308-4367-BBE1-EC1C75EB6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3613150"/>
            <a:ext cx="6934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Klassenstufe 12 und 13 = Hauptphase</a:t>
            </a:r>
          </a:p>
        </p:txBody>
      </p:sp>
      <p:sp>
        <p:nvSpPr>
          <p:cNvPr id="18438" name="Text Box 11">
            <a:extLst>
              <a:ext uri="{FF2B5EF4-FFF2-40B4-BE49-F238E27FC236}">
                <a16:creationId xmlns:a16="http://schemas.microsoft.com/office/drawing/2014/main" id="{91D7E563-AA6E-4AA3-A153-5440619FD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393950"/>
            <a:ext cx="6858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2400"/>
              <a:t>Abiturprüfung</a:t>
            </a:r>
          </a:p>
        </p:txBody>
      </p:sp>
      <p:sp>
        <p:nvSpPr>
          <p:cNvPr id="18439" name="Line 12">
            <a:extLst>
              <a:ext uri="{FF2B5EF4-FFF2-40B4-BE49-F238E27FC236}">
                <a16:creationId xmlns:a16="http://schemas.microsoft.com/office/drawing/2014/main" id="{7ECFAB89-B3C6-4AB6-B512-7F3573C5E8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0363" y="40703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0" name="Line 13">
            <a:extLst>
              <a:ext uri="{FF2B5EF4-FFF2-40B4-BE49-F238E27FC236}">
                <a16:creationId xmlns:a16="http://schemas.microsoft.com/office/drawing/2014/main" id="{556156C2-74F4-452B-9419-272F171160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40163" y="285115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8441" name="Text Box 14">
            <a:extLst>
              <a:ext uri="{FF2B5EF4-FFF2-40B4-BE49-F238E27FC236}">
                <a16:creationId xmlns:a16="http://schemas.microsoft.com/office/drawing/2014/main" id="{89F4D420-F160-421B-ACBA-D8904F663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07975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Zulassung</a:t>
            </a:r>
          </a:p>
        </p:txBody>
      </p:sp>
      <p:sp>
        <p:nvSpPr>
          <p:cNvPr id="18442" name="Text Box 15">
            <a:extLst>
              <a:ext uri="{FF2B5EF4-FFF2-40B4-BE49-F238E27FC236}">
                <a16:creationId xmlns:a16="http://schemas.microsoft.com/office/drawing/2014/main" id="{22F9E603-4CD6-4B5D-94A4-B733E315E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563" y="4375150"/>
            <a:ext cx="490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800"/>
              <a:t>Versetzung (Zulassung zur Hauptphase)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F8D90A-A673-40C1-A715-95771A4FC3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3625" y="63976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7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4.1|3.2|13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9.3|17.6|7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.6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7.9|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19.2|7|11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7|5.7|1.6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8|5.7|5.4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8.1|12.9|9.2"/>
</p:tagLst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905</Words>
  <Application>Microsoft Office PowerPoint</Application>
  <PresentationFormat>Bildschirmpräsentation (4:3)</PresentationFormat>
  <Paragraphs>212</Paragraphs>
  <Slides>19</Slides>
  <Notes>10</Notes>
  <HiddenSlides>0</HiddenSlides>
  <MMClips>19</MMClips>
  <ScaleCrop>false</ScaleCrop>
  <HeadingPairs>
    <vt:vector size="10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19</vt:i4>
      </vt:variant>
      <vt:variant>
        <vt:lpstr>Zielgruppenorientierte Präsentationen</vt:lpstr>
      </vt:variant>
      <vt:variant>
        <vt:i4>2</vt:i4>
      </vt:variant>
    </vt:vector>
  </HeadingPairs>
  <TitlesOfParts>
    <vt:vector size="25" baseType="lpstr">
      <vt:lpstr>Arial</vt:lpstr>
      <vt:lpstr>Times New Roman</vt:lpstr>
      <vt:lpstr>Standarddesign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Elternabend</vt:lpstr>
      <vt:lpstr>Kopieren von Elternabend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S. Mathis</dc:creator>
  <cp:lastModifiedBy>S.mathis</cp:lastModifiedBy>
  <cp:revision>321</cp:revision>
  <cp:lastPrinted>2018-01-26T15:11:53Z</cp:lastPrinted>
  <dcterms:created xsi:type="dcterms:W3CDTF">2003-01-07T11:18:30Z</dcterms:created>
  <dcterms:modified xsi:type="dcterms:W3CDTF">2021-01-18T17:50:49Z</dcterms:modified>
</cp:coreProperties>
</file>