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309" r:id="rId2"/>
    <p:sldId id="345" r:id="rId3"/>
    <p:sldId id="344" r:id="rId4"/>
    <p:sldId id="34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2" r:id="rId13"/>
    <p:sldId id="341" r:id="rId14"/>
  </p:sldIdLst>
  <p:sldSz cx="9906000" cy="6858000" type="A4"/>
  <p:notesSz cx="6648450" cy="9774238"/>
  <p:embeddedFontLst>
    <p:embeddedFont>
      <p:font typeface="Tahoma" panose="020B0604030504040204" pitchFamily="34" charset="0"/>
      <p:regular r:id="rId17"/>
      <p:bold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Forte" panose="03060902040502070203" pitchFamily="66" charset="0"/>
      <p:regular r:id="rId23"/>
    </p:embeddedFont>
    <p:embeddedFont>
      <p:font typeface="Webdings" panose="05030102010509060703" pitchFamily="18" charset="2"/>
      <p:regular r:id="rId24"/>
    </p:embeddedFont>
  </p:embeddedFontLst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SzPct val="80000"/>
      <a:buFont typeface="Webdings" panose="05030102010509060703" pitchFamily="18" charset="2"/>
      <a:buChar char="4"/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4D4D4D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Inc." initials="H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466699"/>
    <a:srgbClr val="BFBFBF"/>
    <a:srgbClr val="404040"/>
    <a:srgbClr val="998746"/>
    <a:srgbClr val="354D73"/>
    <a:srgbClr val="577FBF"/>
    <a:srgbClr val="BFB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711" autoAdjust="0"/>
  </p:normalViewPr>
  <p:slideViewPr>
    <p:cSldViewPr showGuides="1">
      <p:cViewPr varScale="1">
        <p:scale>
          <a:sx n="67" d="100"/>
          <a:sy n="67" d="100"/>
        </p:scale>
        <p:origin x="1300" y="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9T11:06:11.985" idx="3">
    <p:pos x="5902" y="1230"/>
    <p:text>=&gt; erste berufliche Qualifizierung nach der allgemeinbildenden Schule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9T10:41:16.597" idx="1">
    <p:pos x="5449" y="3236"/>
    <p:text>Nicht in jedem Falle; differenzieren zwischen Abschluss und "Abgang"?</p:text>
  </p:cm>
  <p:cm authorId="1" dt="2019-12-09T10:42:44.051" idx="2">
    <p:pos x="4815" y="1728"/>
    <p:text>nur unter bestimmten Voraussetzungen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8528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541FE00-C7E6-43A4-A417-A938FABAC0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2778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4688" y="730250"/>
            <a:ext cx="5299075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68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13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285288"/>
            <a:ext cx="28813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62" tIns="45681" rIns="91362" bIns="4568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D4BA810-E0FD-4BC7-9F2C-BF800DD9F7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665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fld id="{071A8991-7DDA-44F1-A984-70F1F94E5514}" type="slidenum">
              <a:rPr kumimoji="0" lang="de-DE" altLang="de-DE" sz="11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de-DE" altLang="de-DE" sz="11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fld id="{071A8991-7DDA-44F1-A984-70F1F94E5514}" type="slidenum">
              <a:rPr kumimoji="0" lang="de-DE" altLang="de-DE" sz="11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kumimoji="0" lang="de-DE" altLang="de-DE" sz="11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6630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54350" y="6400800"/>
            <a:ext cx="6851650" cy="457200"/>
          </a:xfrm>
          <a:prstGeom prst="rect">
            <a:avLst/>
          </a:prstGeom>
          <a:gradFill rotWithShape="1">
            <a:gsLst>
              <a:gs pos="0">
                <a:srgbClr val="577FBF"/>
              </a:gs>
              <a:gs pos="100000">
                <a:srgbClr val="354D7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4" name="Picture 7" descr="F:\Abteilung Technik\Neues Logo\J-F-Boch-Schule-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8035" r="23055" b="34917"/>
          <a:stretch>
            <a:fillRect/>
          </a:stretch>
        </p:blipFill>
        <p:spPr bwMode="auto">
          <a:xfrm>
            <a:off x="7854950" y="12700"/>
            <a:ext cx="1851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7689304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de-DE" altLang="de-DE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3224213" y="6405563"/>
            <a:ext cx="55451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073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8D111-6DEF-4E16-89C8-5457EDE057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385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0"/>
            <a:ext cx="2352675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905625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FB8BB-705D-4BCE-89EC-875C2A0BEC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63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916832"/>
            <a:ext cx="8915400" cy="42093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xfrm>
            <a:off x="3080792" y="6477000"/>
            <a:ext cx="5976937" cy="468312"/>
          </a:xfr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EF4A1-4E7B-4CB9-9041-6F086980710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95300" y="836612"/>
            <a:ext cx="7265988" cy="57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699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31C4D-92D1-4BD5-BF0C-319B5E02FD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8532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62EEF-A550-4EFE-A9AE-B97CC9A07E9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0860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0F918-C43A-43B1-8C6E-5618F05912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9370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76DD4-9FB2-41D0-8EA0-0B87DA3D00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2010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85A-3679-49F9-AC48-2AD9BB6454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4540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29419-E44F-4244-B0DC-942824C7ED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4705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8365E-D43E-4072-A2EB-3689C89FBF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746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61288" cy="685800"/>
          </a:xfrm>
          <a:prstGeom prst="rect">
            <a:avLst/>
          </a:prstGeom>
          <a:gradFill rotWithShape="1">
            <a:gsLst>
              <a:gs pos="0">
                <a:srgbClr val="354D73"/>
              </a:gs>
              <a:gs pos="100000">
                <a:srgbClr val="577FB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 Jean François Boch Schule Merzig</a:t>
            </a:r>
          </a:p>
        </p:txBody>
      </p:sp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3054350" y="6400800"/>
            <a:ext cx="6851650" cy="468313"/>
          </a:xfrm>
          <a:prstGeom prst="rect">
            <a:avLst/>
          </a:prstGeom>
          <a:gradFill rotWithShape="1">
            <a:gsLst>
              <a:gs pos="0">
                <a:srgbClr val="577FBF"/>
              </a:gs>
              <a:gs pos="100000">
                <a:srgbClr val="354D7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itchFamily="18" charset="2"/>
              <a:buChar char="4"/>
              <a:defRPr kumimoji="1" sz="3200">
                <a:solidFill>
                  <a:srgbClr val="4D4D4D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583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24213" y="6405563"/>
            <a:ext cx="539908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buFontTx/>
              <a:buNone/>
              <a:defRPr kumimoji="0" sz="1800">
                <a:solidFill>
                  <a:srgbClr val="EAEAE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Tag der offenen Tür an der </a:t>
            </a:r>
            <a:r>
              <a:rPr lang="de-DE" dirty="0" err="1" smtClean="0"/>
              <a:t>JFBochSchule</a:t>
            </a:r>
            <a:endParaRPr lang="de-DE" dirty="0"/>
          </a:p>
        </p:txBody>
      </p:sp>
      <p:sp>
        <p:nvSpPr>
          <p:cNvPr id="583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150" y="6477000"/>
            <a:ext cx="70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kumimoji="0" sz="1200" b="1">
                <a:solidFill>
                  <a:srgbClr val="EAEAEA"/>
                </a:solidFill>
                <a:latin typeface="Tahoma" panose="020B0604030504040204" pitchFamily="34" charset="0"/>
              </a:defRPr>
            </a:lvl1pPr>
          </a:lstStyle>
          <a:p>
            <a:fld id="{0223E644-09DF-4C12-A0C9-7FF02375E64A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0" name="Picture 7" descr="F:\Abteilung Technik\Neues Logo\J-F-Boch-Schule-Logo-0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8035" r="23055" b="34917"/>
          <a:stretch>
            <a:fillRect/>
          </a:stretch>
        </p:blipFill>
        <p:spPr bwMode="auto">
          <a:xfrm>
            <a:off x="7854950" y="12700"/>
            <a:ext cx="1851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2pPr>
      <a:lvl3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3pPr>
      <a:lvl4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4pPr>
      <a:lvl5pPr marL="381000" indent="-3810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5pPr>
      <a:lvl6pPr marL="8382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6pPr>
      <a:lvl7pPr marL="12954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7pPr>
      <a:lvl8pPr marL="17526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8pPr>
      <a:lvl9pPr marL="220980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Tahoma" pitchFamily="34" charset="0"/>
        </a:defRPr>
      </a:lvl9pPr>
    </p:titleStyle>
    <p:bodyStyle>
      <a:lvl1pPr marL="376238" indent="-3762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2800">
          <a:solidFill>
            <a:srgbClr val="4D4D4D"/>
          </a:solidFill>
          <a:latin typeface="+mn-lt"/>
          <a:ea typeface="+mn-ea"/>
          <a:cs typeface="+mn-cs"/>
        </a:defRPr>
      </a:lvl1pPr>
      <a:lvl2pPr marL="950913" indent="-3841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2400">
          <a:solidFill>
            <a:srgbClr val="4D4D4D"/>
          </a:solidFill>
          <a:latin typeface="+mn-lt"/>
        </a:defRPr>
      </a:lvl2pPr>
      <a:lvl3pPr marL="1430338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2000">
          <a:solidFill>
            <a:srgbClr val="4D4D4D"/>
          </a:solidFill>
          <a:latin typeface="+mn-lt"/>
        </a:defRPr>
      </a:lvl3pPr>
      <a:lvl4pPr marL="1901825" indent="-28098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>
          <a:solidFill>
            <a:srgbClr val="4D4D4D"/>
          </a:solidFill>
          <a:latin typeface="+mn-lt"/>
        </a:defRPr>
      </a:lvl4pPr>
      <a:lvl5pPr marL="23812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anose="05030102010509060703" pitchFamily="18" charset="2"/>
        <a:buChar char="4"/>
        <a:defRPr kumimoji="1" sz="1600">
          <a:solidFill>
            <a:srgbClr val="4D4D4D"/>
          </a:solidFill>
          <a:latin typeface="+mn-lt"/>
        </a:defRPr>
      </a:lvl5pPr>
      <a:lvl6pPr marL="28384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6pPr>
      <a:lvl7pPr marL="32956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7pPr>
      <a:lvl8pPr marL="37528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8pPr>
      <a:lvl9pPr marL="4210050" indent="-2889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10000"/>
        <a:buFont typeface="Webdings" pitchFamily="18" charset="2"/>
        <a:buChar char="4"/>
        <a:defRPr kumimoji="1" sz="16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hyperlink" Target="mailto:s.alsamaraie@bbz-merzig.de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689850" cy="1752600"/>
          </a:xfrm>
        </p:spPr>
        <p:txBody>
          <a:bodyPr/>
          <a:lstStyle/>
          <a:p>
            <a:pPr marL="0" indent="381000"/>
            <a:r>
              <a:rPr lang="de-DE" altLang="de-DE" sz="5400" smtClean="0"/>
              <a:t>Jean François Boch Schule Merzig</a:t>
            </a:r>
          </a:p>
        </p:txBody>
      </p:sp>
      <p:pic>
        <p:nvPicPr>
          <p:cNvPr id="3075" name="Picture 18" descr="IMAG0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878138"/>
            <a:ext cx="48799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9" descr="kbmerzi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78137"/>
            <a:ext cx="4953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z="1600" dirty="0" smtClean="0"/>
              <a:t>Tag der offenen Tür an der </a:t>
            </a:r>
            <a:r>
              <a:rPr lang="de-DE" sz="1600" dirty="0" err="1" smtClean="0"/>
              <a:t>JFBochSchule</a:t>
            </a:r>
            <a:endParaRPr lang="de-DE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Ausbildungsvorbereitung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700213"/>
            <a:ext cx="8915400" cy="4537075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ebdings" panose="05030102010509060703" pitchFamily="18" charset="2"/>
              <a:buNone/>
              <a:defRPr/>
            </a:pPr>
            <a:r>
              <a:rPr lang="de-DE" dirty="0" smtClean="0"/>
              <a:t>Bei der Anmeldung sind vorzulegen:</a:t>
            </a:r>
          </a:p>
          <a:p>
            <a:pPr>
              <a:lnSpc>
                <a:spcPct val="150000"/>
              </a:lnSpc>
              <a:defRPr/>
            </a:pPr>
            <a:r>
              <a:rPr lang="de-DE" dirty="0" smtClean="0"/>
              <a:t>eine beglaubigte Kopie des letzten Schulzeugnisses</a:t>
            </a:r>
          </a:p>
          <a:p>
            <a:pPr>
              <a:defRPr/>
            </a:pPr>
            <a:r>
              <a:rPr lang="de-DE" dirty="0" smtClean="0"/>
              <a:t>ein Ausweisdokument</a:t>
            </a:r>
          </a:p>
          <a:p>
            <a:pPr>
              <a:defRPr/>
            </a:pPr>
            <a:r>
              <a:rPr lang="de-DE" dirty="0" smtClean="0"/>
              <a:t>ein Passbild</a:t>
            </a:r>
          </a:p>
          <a:p>
            <a:pPr>
              <a:defRPr/>
            </a:pPr>
            <a:r>
              <a:rPr lang="de-DE" dirty="0"/>
              <a:t>e</a:t>
            </a:r>
            <a:r>
              <a:rPr lang="de-DE" dirty="0" smtClean="0"/>
              <a:t>in lückenloser Lebenslauf mit Darstellung des Bildungsweges</a:t>
            </a:r>
          </a:p>
          <a:p>
            <a:pPr marL="0" indent="0">
              <a:buFont typeface="Webdings" panose="05030102010509060703" pitchFamily="18" charset="2"/>
              <a:buNone/>
              <a:defRPr/>
            </a:pPr>
            <a:r>
              <a:rPr lang="de-DE" dirty="0" smtClean="0"/>
              <a:t>Außerdem sollte vor Schulbeginn mindestens </a:t>
            </a:r>
            <a:r>
              <a:rPr lang="de-DE" b="1" u="sng" dirty="0" smtClean="0"/>
              <a:t>ein </a:t>
            </a:r>
            <a:r>
              <a:rPr lang="de-DE" dirty="0" smtClean="0"/>
              <a:t>Praktikumsbetrieb verbindlich feststehen.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</p:txBody>
      </p:sp>
      <p:sp>
        <p:nvSpPr>
          <p:cNvPr id="12293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12294" name="Textfeld 1"/>
          <p:cNvSpPr txBox="1">
            <a:spLocks noChangeArrowheads="1"/>
          </p:cNvSpPr>
          <p:nvPr/>
        </p:nvSpPr>
        <p:spPr bwMode="auto">
          <a:xfrm>
            <a:off x="423863" y="960438"/>
            <a:ext cx="7337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b="1"/>
              <a:t>Anmeldeverfahren</a:t>
            </a:r>
          </a:p>
        </p:txBody>
      </p:sp>
    </p:spTree>
    <p:extLst>
      <p:ext uri="{BB962C8B-B14F-4D97-AF65-F5344CB8AC3E}">
        <p14:creationId xmlns:p14="http://schemas.microsoft.com/office/powerpoint/2010/main" val="3158970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Ausbildungsvorbereitung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ebdings" panose="05030102010509060703" pitchFamily="18" charset="2"/>
              <a:buNone/>
              <a:defRPr/>
            </a:pPr>
            <a:r>
              <a:rPr lang="de-DE" b="1" dirty="0" smtClean="0"/>
              <a:t>Anmeldeschluss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In der Regel bis zum Beginn der Osterferien</a:t>
            </a:r>
          </a:p>
          <a:p>
            <a:pPr marL="0" indent="0">
              <a:buFont typeface="Webdings" panose="05030102010509060703" pitchFamily="18" charset="2"/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Bei bestehender Schulpflicht auch fortlaufende Anmeldung möglich</a:t>
            </a:r>
          </a:p>
        </p:txBody>
      </p:sp>
      <p:sp>
        <p:nvSpPr>
          <p:cNvPr id="1331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</p:spTree>
    <p:extLst>
      <p:ext uri="{BB962C8B-B14F-4D97-AF65-F5344CB8AC3E}">
        <p14:creationId xmlns:p14="http://schemas.microsoft.com/office/powerpoint/2010/main" val="107116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6094" y="332656"/>
            <a:ext cx="3259138" cy="1656184"/>
          </a:xfrm>
        </p:spPr>
        <p:txBody>
          <a:bodyPr>
            <a:noAutofit/>
          </a:bodyPr>
          <a:lstStyle/>
          <a:p>
            <a:r>
              <a:rPr lang="de-DE" sz="2400" dirty="0" smtClean="0"/>
              <a:t>	Wenn </a:t>
            </a:r>
            <a:r>
              <a:rPr lang="de-DE" sz="2400" dirty="0"/>
              <a:t>Sie </a:t>
            </a:r>
            <a:r>
              <a:rPr lang="de-DE" sz="2400" dirty="0" smtClean="0"/>
              <a:t>Fragen haben</a:t>
            </a:r>
            <a:r>
              <a:rPr lang="de-DE" sz="2400" dirty="0"/>
              <a:t>, wenden Sie sich gerne an uns. 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496094" y="2348880"/>
            <a:ext cx="3809628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u="sng" dirty="0" smtClean="0"/>
              <a:t>Ansprechpartnerin</a:t>
            </a:r>
            <a:r>
              <a:rPr lang="de-DE" b="1" u="sng" dirty="0"/>
              <a:t>: </a:t>
            </a:r>
            <a:endParaRPr lang="de-DE" b="1" u="sng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Sonja </a:t>
            </a:r>
            <a:r>
              <a:rPr lang="de-DE" b="1" dirty="0"/>
              <a:t>Al-Samaraie, </a:t>
            </a:r>
            <a:r>
              <a:rPr lang="de-DE" sz="1100" b="1" dirty="0"/>
              <a:t>stellv. </a:t>
            </a:r>
            <a:r>
              <a:rPr lang="de-DE" sz="1100" b="1" dirty="0" smtClean="0"/>
              <a:t>Abteilungsleiterin</a:t>
            </a:r>
          </a:p>
          <a:p>
            <a:endParaRPr lang="de-DE" dirty="0" smtClean="0"/>
          </a:p>
          <a:p>
            <a:pPr algn="ctr"/>
            <a:r>
              <a:rPr lang="de-DE" dirty="0" smtClean="0">
                <a:solidFill>
                  <a:schemeClr val="bg2"/>
                </a:solidFill>
                <a:hlinkClick r:id="rId2"/>
              </a:rPr>
              <a:t>s.alsamaraie@bbz-merzig.de</a:t>
            </a:r>
            <a:endParaRPr lang="de-DE" dirty="0" smtClean="0">
              <a:solidFill>
                <a:schemeClr val="bg2"/>
              </a:solidFill>
            </a:endParaRPr>
          </a:p>
          <a:p>
            <a:pPr algn="ctr"/>
            <a:endParaRPr lang="de-DE" dirty="0" smtClean="0">
              <a:solidFill>
                <a:schemeClr val="bg2"/>
              </a:solidFill>
            </a:endParaRPr>
          </a:p>
          <a:p>
            <a:pPr algn="ctr"/>
            <a:r>
              <a:rPr lang="de-DE" dirty="0" smtClean="0">
                <a:solidFill>
                  <a:schemeClr val="bg2"/>
                </a:solidFill>
              </a:rPr>
              <a:t> Tel.: 06861 939830</a:t>
            </a:r>
            <a:endParaRPr lang="de-DE" dirty="0">
              <a:solidFill>
                <a:schemeClr val="bg2"/>
              </a:solidFill>
            </a:endParaRPr>
          </a:p>
          <a:p>
            <a:endParaRPr lang="de-DE" dirty="0">
              <a:solidFill>
                <a:schemeClr val="bg2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1916832"/>
            <a:ext cx="4470400" cy="40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3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Herzlichen Dank für Ihre </a:t>
            </a:r>
            <a:r>
              <a:rPr lang="de-DE" dirty="0" smtClean="0"/>
              <a:t>Aufmerksamkeit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6625331" cy="457200"/>
          </a:xfrm>
        </p:spPr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704528" y="2924944"/>
            <a:ext cx="8420100" cy="1500187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400" dirty="0" smtClean="0">
                <a:latin typeface="Forte" panose="03060902040502070203" pitchFamily="66" charset="0"/>
              </a:rPr>
              <a:t>Wir freuen uns, auf ein gemeinsames </a:t>
            </a:r>
            <a:r>
              <a:rPr lang="de-DE" sz="4400" smtClean="0">
                <a:latin typeface="Forte" panose="03060902040502070203" pitchFamily="66" charset="0"/>
              </a:rPr>
              <a:t>Schuljahr 2021/22.</a:t>
            </a:r>
            <a:endParaRPr lang="de-DE" sz="4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79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689850" cy="1752600"/>
          </a:xfrm>
        </p:spPr>
        <p:txBody>
          <a:bodyPr/>
          <a:lstStyle/>
          <a:p>
            <a:pPr marL="0" indent="381000"/>
            <a:r>
              <a:rPr lang="de-DE" altLang="de-DE" sz="5400" smtClean="0"/>
              <a:t>Jean François Boch Schule Merzig</a:t>
            </a:r>
          </a:p>
        </p:txBody>
      </p:sp>
      <p:pic>
        <p:nvPicPr>
          <p:cNvPr id="3075" name="Picture 18" descr="IMAG003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878138"/>
            <a:ext cx="48799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9" descr="kbmerzig[1]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78137"/>
            <a:ext cx="49530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z="1600" dirty="0" smtClean="0"/>
              <a:t>Tag der offenen Tür an der </a:t>
            </a:r>
            <a:r>
              <a:rPr lang="de-DE" sz="1600" dirty="0" err="1" smtClean="0"/>
              <a:t>JFBochSchule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28464" y="2873626"/>
            <a:ext cx="9649072" cy="31947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größte Schule des Landkreises mit ca. 1400 Schülerinnen und Schülern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115 Lehrerinnen und Lehrern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16 Schulformen mit den beruflichen Schwerpunkten Technik, Wirtschaft und Verwaltung, Gesundheit und Soziales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Schulleiter: Andreas N. Heinrich, Stellvertreter: Torsten Klein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de-DE" sz="2400" dirty="0" smtClean="0">
                <a:ln>
                  <a:solidFill>
                    <a:schemeClr val="bg2"/>
                  </a:solidFill>
                </a:ln>
                <a:solidFill>
                  <a:srgbClr val="466699"/>
                </a:solidFill>
              </a:rPr>
              <a:t>Abteilungsleitung Berufsqualifizierung: Ralf Schuhmacher</a:t>
            </a:r>
            <a:endParaRPr lang="de-DE" sz="2400" dirty="0">
              <a:ln>
                <a:solidFill>
                  <a:schemeClr val="bg2"/>
                </a:solidFill>
              </a:ln>
              <a:solidFill>
                <a:srgbClr val="466699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80592" y="198884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>
                <a:latin typeface="Forte" panose="03060902040502070203" pitchFamily="66" charset="0"/>
              </a:rPr>
              <a:t>Gut zu wissen</a:t>
            </a:r>
            <a:endParaRPr lang="de-DE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9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Standort </a:t>
            </a:r>
            <a:br>
              <a:rPr lang="de-DE" dirty="0" smtClean="0"/>
            </a:br>
            <a:r>
              <a:rPr lang="de-DE" dirty="0" smtClean="0"/>
              <a:t>von-Boch-Straße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 smtClean="0"/>
              <a:t>Sitz der Schulformen des Bereiches </a:t>
            </a:r>
            <a:r>
              <a:rPr lang="de-DE" sz="2400" b="1" dirty="0" smtClean="0"/>
              <a:t>Wirtschaft und Verwaltung</a:t>
            </a:r>
            <a:r>
              <a:rPr lang="de-DE" sz="2400" dirty="0" smtClean="0"/>
              <a:t> und des </a:t>
            </a:r>
            <a:r>
              <a:rPr lang="de-DE" sz="2400" b="1" dirty="0" err="1" smtClean="0"/>
              <a:t>Oberstufengymna-siums</a:t>
            </a:r>
            <a:endParaRPr lang="de-DE" sz="2400" b="1" dirty="0" smtClean="0"/>
          </a:p>
          <a:p>
            <a:endParaRPr lang="de-DE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BFS I+II Wirtschaft und Verwaltung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 smtClean="0"/>
              <a:t>Tag der offenen Tür an der </a:t>
            </a:r>
            <a:r>
              <a:rPr lang="de-DE" sz="1800" dirty="0" err="1" smtClean="0"/>
              <a:t>JFBochSchule</a:t>
            </a:r>
            <a:endParaRPr lang="de-DE" sz="1800" dirty="0"/>
          </a:p>
        </p:txBody>
      </p:sp>
      <p:pic>
        <p:nvPicPr>
          <p:cNvPr id="9" name="Picture 19" descr="kbmerzig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972023"/>
            <a:ext cx="6006304" cy="415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78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Standort Waldstraße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400" dirty="0" smtClean="0"/>
              <a:t>Sitz der Schulformen der Bereiche </a:t>
            </a:r>
            <a:r>
              <a:rPr lang="de-DE" sz="2400" b="1" dirty="0" smtClean="0"/>
              <a:t>Technik </a:t>
            </a:r>
            <a:r>
              <a:rPr lang="de-DE" sz="2400" dirty="0" smtClean="0"/>
              <a:t>und </a:t>
            </a:r>
            <a:r>
              <a:rPr lang="de-DE" sz="2400" b="1" dirty="0" smtClean="0"/>
              <a:t>Gesundheit und Soziales </a:t>
            </a:r>
            <a:r>
              <a:rPr lang="de-DE" sz="2400" dirty="0" smtClean="0"/>
              <a:t>sowie der </a:t>
            </a:r>
            <a:r>
              <a:rPr lang="de-DE" sz="2400" b="1" dirty="0" err="1" smtClean="0"/>
              <a:t>Ausbildungsvorbe-reitung</a:t>
            </a:r>
            <a:endParaRPr lang="de-DE" sz="2400" b="1" dirty="0" smtClean="0"/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AV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BFS I+II Technik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BFS I+II Gesundheit </a:t>
            </a:r>
            <a:r>
              <a:rPr lang="de-DE" sz="2400" smtClean="0"/>
              <a:t>und Soziales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 dirty="0"/>
          </a:p>
        </p:txBody>
      </p:sp>
      <p:pic>
        <p:nvPicPr>
          <p:cNvPr id="9" name="Picture 18" descr="IMAG0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112963"/>
            <a:ext cx="55372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374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Jean François Boch Schule Merzig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6496" y="1988840"/>
            <a:ext cx="89154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lnSpc>
                <a:spcPct val="90000"/>
              </a:lnSpc>
              <a:buFont typeface="Webdings" panose="05030102010509060703" pitchFamily="18" charset="2"/>
              <a:buNone/>
              <a:defRPr/>
            </a:pPr>
            <a:r>
              <a:rPr lang="de-DE" altLang="de-DE" sz="4000" b="1" dirty="0" smtClean="0"/>
              <a:t>Abteilung Berufsqualifizierung</a:t>
            </a:r>
            <a:r>
              <a:rPr lang="de-DE" altLang="de-DE" sz="4000" dirty="0" smtClean="0"/>
              <a:t/>
            </a:r>
            <a:br>
              <a:rPr lang="de-DE" altLang="de-DE" sz="4000" dirty="0" smtClean="0"/>
            </a:br>
            <a:endParaRPr lang="de-DE" altLang="de-DE" sz="2000" dirty="0" smtClean="0"/>
          </a:p>
          <a:p>
            <a:pPr>
              <a:lnSpc>
                <a:spcPct val="90000"/>
              </a:lnSpc>
              <a:defRPr/>
            </a:pPr>
            <a:r>
              <a:rPr lang="de-DE" altLang="de-DE" sz="3200" dirty="0" smtClean="0"/>
              <a:t>Ausbildungsvorbereitung </a:t>
            </a:r>
          </a:p>
          <a:p>
            <a:pPr>
              <a:lnSpc>
                <a:spcPct val="90000"/>
              </a:lnSpc>
              <a:defRPr/>
            </a:pPr>
            <a:r>
              <a:rPr lang="de-DE" sz="3200" dirty="0" smtClean="0"/>
              <a:t>Berufsfachschule I</a:t>
            </a:r>
          </a:p>
          <a:p>
            <a:pPr>
              <a:defRPr/>
            </a:pPr>
            <a:r>
              <a:rPr lang="de-DE" sz="3200" dirty="0" smtClean="0"/>
              <a:t>Berufsfachschule II</a:t>
            </a:r>
          </a:p>
          <a:p>
            <a:pPr marL="0" indent="0">
              <a:lnSpc>
                <a:spcPct val="90000"/>
              </a:lnSpc>
              <a:buFont typeface="Webdings" panose="05030102010509060703" pitchFamily="18" charset="2"/>
              <a:buNone/>
              <a:defRPr/>
            </a:pPr>
            <a:endParaRPr lang="de-DE" altLang="de-DE" sz="32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Tag der offenen Tür an der JFBochSchule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801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dirty="0" smtClean="0"/>
              <a:t>Ausbildungsvorbereitung</a:t>
            </a:r>
          </a:p>
        </p:txBody>
      </p:sp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65275"/>
            <a:ext cx="9505950" cy="4743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de-DE" b="1" dirty="0" smtClean="0"/>
              <a:t>Zulassungsvoraussetzung:</a:t>
            </a:r>
            <a:endParaRPr lang="de-DE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Erfüllung </a:t>
            </a:r>
            <a:r>
              <a:rPr lang="de-DE" dirty="0"/>
              <a:t>der allgemeinen Vollzeitschulpflicht (9 Jahre Schulbesuch)</a:t>
            </a:r>
          </a:p>
          <a:p>
            <a:pPr>
              <a:defRPr/>
            </a:pPr>
            <a:r>
              <a:rPr lang="de-DE" altLang="de-DE" b="1" dirty="0" smtClean="0"/>
              <a:t>Dauer: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/>
              <a:t>1 Jahr</a:t>
            </a:r>
          </a:p>
          <a:p>
            <a:pPr>
              <a:defRPr/>
            </a:pPr>
            <a:r>
              <a:rPr lang="de-DE" altLang="de-DE" b="1" dirty="0" smtClean="0"/>
              <a:t>Ziele: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ym typeface="Wingdings" panose="05000000000000000000" pitchFamily="2" charset="2"/>
              </a:rPr>
              <a:t>Orientierungs- und Entscheidungshilfe für Berufswahl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/>
              <a:t>Berechtigungen des Hauptschulabschlusses (ohne zusätzliche Abschlussprüfung</a:t>
            </a:r>
            <a:r>
              <a:rPr lang="de-DE" dirty="0" smtClean="0"/>
              <a:t>)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ym typeface="Wingdings" panose="05000000000000000000" pitchFamily="2" charset="2"/>
              </a:rPr>
              <a:t>Berufsausbildung oder weiterführende Schule im Folgejahr</a:t>
            </a:r>
          </a:p>
          <a:p>
            <a:pPr marL="0" indent="0">
              <a:buFont typeface="Webdings" panose="05030102010509060703" pitchFamily="18" charset="2"/>
              <a:buNone/>
              <a:defRPr/>
            </a:pPr>
            <a:endParaRPr lang="de-DE" altLang="de-DE" dirty="0" smtClean="0">
              <a:sym typeface="Wingdings" panose="05000000000000000000" pitchFamily="2" charset="2"/>
            </a:endParaRPr>
          </a:p>
          <a:p>
            <a:pPr marL="0" indent="0">
              <a:buFont typeface="Webdings" panose="05030102010509060703" pitchFamily="18" charset="2"/>
              <a:buNone/>
              <a:defRPr/>
            </a:pPr>
            <a:endParaRPr lang="de-DE" altLang="de-DE" dirty="0" smtClean="0"/>
          </a:p>
        </p:txBody>
      </p:sp>
      <p:sp>
        <p:nvSpPr>
          <p:cNvPr id="8198" name="Textfeld 1"/>
          <p:cNvSpPr txBox="1">
            <a:spLocks noChangeArrowheads="1"/>
          </p:cNvSpPr>
          <p:nvPr/>
        </p:nvSpPr>
        <p:spPr bwMode="auto">
          <a:xfrm>
            <a:off x="-729934" y="931069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  <a:buFont typeface="Webdings" panose="05030102010509060703" pitchFamily="18" charset="2"/>
              <a:buNone/>
            </a:pPr>
            <a:r>
              <a:rPr lang="de-DE" altLang="de-DE" b="1" dirty="0"/>
              <a:t>Voraussetzungen, Dauer und Ziel</a:t>
            </a:r>
          </a:p>
        </p:txBody>
      </p:sp>
    </p:spTree>
    <p:extLst>
      <p:ext uri="{BB962C8B-B14F-4D97-AF65-F5344CB8AC3E}">
        <p14:creationId xmlns:p14="http://schemas.microsoft.com/office/powerpoint/2010/main" val="3425045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dirty="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</a:t>
            </a:r>
            <a:r>
              <a:rPr kumimoji="0" lang="de-DE" altLang="de-DE" sz="1800" dirty="0" err="1" smtClean="0">
                <a:solidFill>
                  <a:srgbClr val="EAEAEA"/>
                </a:solidFill>
                <a:latin typeface="Verdana" panose="020B0604030504040204" pitchFamily="34" charset="0"/>
              </a:rPr>
              <a:t>JFBochSchule</a:t>
            </a:r>
            <a:endParaRPr kumimoji="0" lang="de-DE" altLang="de-DE" sz="1800" dirty="0" smtClean="0">
              <a:solidFill>
                <a:srgbClr val="EAEAEA"/>
              </a:solidFill>
              <a:latin typeface="Verdana" panose="020B060403050404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Ausbildungsvorbereitung</a:t>
            </a:r>
          </a:p>
        </p:txBody>
      </p:sp>
      <p:sp>
        <p:nvSpPr>
          <p:cNvPr id="9221" name="Textfeld 1"/>
          <p:cNvSpPr txBox="1">
            <a:spLocks noChangeArrowheads="1"/>
          </p:cNvSpPr>
          <p:nvPr/>
        </p:nvSpPr>
        <p:spPr bwMode="auto">
          <a:xfrm>
            <a:off x="200922" y="1004888"/>
            <a:ext cx="6192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  <a:buFont typeface="Webdings" panose="05030102010509060703" pitchFamily="18" charset="2"/>
              <a:buNone/>
            </a:pPr>
            <a:r>
              <a:rPr lang="de-DE" altLang="de-DE" b="1" dirty="0"/>
              <a:t>Stundentafel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63362"/>
              </p:ext>
            </p:extLst>
          </p:nvPr>
        </p:nvGraphicFramePr>
        <p:xfrm>
          <a:off x="200922" y="1590675"/>
          <a:ext cx="6192237" cy="474621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920777">
                  <a:extLst>
                    <a:ext uri="{9D8B030D-6E8A-4147-A177-3AD203B41FA5}">
                      <a16:colId xmlns:a16="http://schemas.microsoft.com/office/drawing/2014/main" val="2847010610"/>
                    </a:ext>
                  </a:extLst>
                </a:gridCol>
                <a:gridCol w="1135730">
                  <a:extLst>
                    <a:ext uri="{9D8B030D-6E8A-4147-A177-3AD203B41FA5}">
                      <a16:colId xmlns:a16="http://schemas.microsoft.com/office/drawing/2014/main" val="622245664"/>
                    </a:ext>
                  </a:extLst>
                </a:gridCol>
                <a:gridCol w="1135730">
                  <a:extLst>
                    <a:ext uri="{9D8B030D-6E8A-4147-A177-3AD203B41FA5}">
                      <a16:colId xmlns:a16="http://schemas.microsoft.com/office/drawing/2014/main" val="2329461860"/>
                    </a:ext>
                  </a:extLst>
                </a:gridCol>
              </a:tblGrid>
              <a:tr h="259859">
                <a:tc rowSpan="2"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Fächer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 gridSpan="2">
                  <a:txBody>
                    <a:bodyPr/>
                    <a:lstStyle/>
                    <a:p>
                      <a:pPr marL="419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Unterrichtsstunden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361347"/>
                  </a:ext>
                </a:extLst>
              </a:tr>
              <a:tr h="21031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1. Halbjahr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2. Halbjahr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502782782"/>
                  </a:ext>
                </a:extLst>
              </a:tr>
              <a:tr h="360040">
                <a:tc gridSpan="3"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175"/>
                        </a:spcAft>
                      </a:pPr>
                      <a:r>
                        <a:rPr lang="de-DE" sz="1200" b="0" cap="none" spc="0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Berufsübergreifender Bereich</a:t>
                      </a:r>
                      <a:endParaRPr lang="de-DE" sz="800" b="0" cap="none" spc="0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66672"/>
                  </a:ext>
                </a:extLst>
              </a:tr>
              <a:tr h="359332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Religionslehre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1342913537"/>
                  </a:ext>
                </a:extLst>
              </a:tr>
              <a:tr h="359332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Deutsch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842070506"/>
                  </a:ext>
                </a:extLst>
              </a:tr>
              <a:tr h="359332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Fremdsprache</a:t>
                      </a:r>
                      <a:r>
                        <a:rPr lang="de-DE" sz="1200" baseline="0" dirty="0" smtClean="0">
                          <a:effectLst/>
                        </a:rPr>
                        <a:t> (Englisch oder Französisch)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252956063"/>
                  </a:ext>
                </a:extLst>
              </a:tr>
              <a:tr h="359332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Mathematik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82862947"/>
                  </a:ext>
                </a:extLst>
              </a:tr>
              <a:tr h="429853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175"/>
                        </a:spcAft>
                      </a:pPr>
                      <a:r>
                        <a:rPr lang="de-DE" sz="1200" dirty="0">
                          <a:effectLst/>
                        </a:rPr>
                        <a:t>Wirtschafts- und </a:t>
                      </a:r>
                      <a:r>
                        <a:rPr lang="de-DE" sz="1200" dirty="0" smtClean="0">
                          <a:effectLst/>
                        </a:rPr>
                        <a:t>Sozialkunde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1122886339"/>
                  </a:ext>
                </a:extLst>
              </a:tr>
              <a:tr h="359332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Sport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4010914646"/>
                  </a:ext>
                </a:extLst>
              </a:tr>
              <a:tr h="365775">
                <a:tc gridSpan="3"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Berufsbezogener Bereich</a:t>
                      </a:r>
                      <a:endParaRPr lang="de-DE" sz="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>
                    <a:solidFill>
                      <a:srgbClr val="00206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25255"/>
                  </a:ext>
                </a:extLst>
              </a:tr>
              <a:tr h="442950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335"/>
                        </a:spcAft>
                      </a:pPr>
                      <a:r>
                        <a:rPr lang="de-DE" sz="1200" dirty="0">
                          <a:effectLst/>
                        </a:rPr>
                        <a:t>Berufliche </a:t>
                      </a:r>
                      <a:r>
                        <a:rPr lang="de-DE" sz="1200" dirty="0" smtClean="0">
                          <a:effectLst/>
                        </a:rPr>
                        <a:t>Grundkompetenz</a:t>
                      </a:r>
                      <a:r>
                        <a:rPr lang="de-DE" sz="1200" baseline="30000" dirty="0" smtClean="0">
                          <a:effectLst/>
                        </a:rPr>
                        <a:t>1</a:t>
                      </a:r>
                      <a:endParaRPr lang="de-DE" sz="800" dirty="0">
                        <a:effectLst/>
                      </a:endParaRPr>
                    </a:p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175"/>
                        </a:spcAft>
                      </a:pPr>
                      <a:r>
                        <a:rPr lang="de-DE" sz="1200" dirty="0">
                          <a:effectLst/>
                        </a:rPr>
                        <a:t>(davon Fachpraktische Ausbildung)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15 (12)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15 (12)</a:t>
                      </a:r>
                      <a:endParaRPr lang="de-DE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2722889186"/>
                  </a:ext>
                </a:extLst>
              </a:tr>
              <a:tr h="277130">
                <a:tc gridSpan="3"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Unterstützender Bereich</a:t>
                      </a:r>
                      <a:endParaRPr lang="de-DE" sz="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29746"/>
                  </a:ext>
                </a:extLst>
              </a:tr>
              <a:tr h="401802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Lernbegleitung und individuelle </a:t>
                      </a:r>
                      <a:r>
                        <a:rPr lang="de-DE" sz="1200" dirty="0" smtClean="0">
                          <a:effectLst/>
                        </a:rPr>
                        <a:t>Förderung</a:t>
                      </a:r>
                      <a:r>
                        <a:rPr lang="de-DE" sz="1200" baseline="30000" dirty="0" smtClean="0">
                          <a:effectLst/>
                        </a:rPr>
                        <a:t>2</a:t>
                      </a:r>
                      <a:endParaRPr lang="de-DE" sz="800" baseline="30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0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6</a:t>
                      </a:r>
                      <a:endParaRPr lang="de-DE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107952284"/>
                  </a:ext>
                </a:extLst>
              </a:tr>
              <a:tr h="201829">
                <a:tc>
                  <a:txBody>
                    <a:bodyPr/>
                    <a:lstStyle/>
                    <a:p>
                      <a:pPr marL="214630" indent="-6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Gesamtstundenzahl</a:t>
                      </a:r>
                      <a:endParaRPr lang="de-DE" sz="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12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n>
                            <a:solidFill>
                              <a:schemeClr val="bg2"/>
                            </a:solidFill>
                          </a:ln>
                          <a:effectLst/>
                        </a:rPr>
                        <a:t>34</a:t>
                      </a:r>
                      <a:endParaRPr lang="de-DE" sz="8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tc>
                  <a:txBody>
                    <a:bodyPr/>
                    <a:lstStyle/>
                    <a:p>
                      <a:pPr marL="406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n>
                            <a:solidFill>
                              <a:schemeClr val="bg2"/>
                            </a:solidFill>
                          </a:ln>
                          <a:effectLst/>
                        </a:rPr>
                        <a:t>34</a:t>
                      </a:r>
                      <a:endParaRPr lang="de-DE" sz="8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24" marR="58524" marT="0" marB="0"/>
                </a:tc>
                <a:extLst>
                  <a:ext uri="{0D108BD9-81ED-4DB2-BD59-A6C34878D82A}">
                    <a16:rowId xmlns:a16="http://schemas.microsoft.com/office/drawing/2014/main" val="257060768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93159" y="2278268"/>
            <a:ext cx="3060587" cy="38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ebdings" panose="05030102010509060703" pitchFamily="18" charset="2"/>
              <a:buChar char="4"/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de-DE" altLang="de-DE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1" lang="de-DE" altLang="de-D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 Fach Berufliche Grundkompetenz umfasst drei jeweils zweiwöchige Orientierungspraktika.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altLang="de-DE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de-DE" altLang="de-DE" sz="1400" baseline="30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de-DE" altLang="de-DE" sz="1400" dirty="0" smtClean="0">
                <a:solidFill>
                  <a:schemeClr val="bg2"/>
                </a:solidFill>
                <a:latin typeface="+mn-lt"/>
              </a:rPr>
              <a:t>individuelles </a:t>
            </a:r>
            <a:r>
              <a:rPr lang="de-DE" altLang="de-DE" sz="1400" dirty="0">
                <a:solidFill>
                  <a:schemeClr val="bg2"/>
                </a:solidFill>
                <a:latin typeface="+mn-lt"/>
              </a:rPr>
              <a:t>und selbständiges (vom Lehrer betreutes) </a:t>
            </a:r>
          </a:p>
          <a:p>
            <a:pPr lvl="0" algn="l">
              <a:lnSpc>
                <a:spcPct val="150000"/>
              </a:lnSpc>
              <a:buNone/>
            </a:pPr>
            <a:r>
              <a:rPr lang="de-DE" altLang="de-DE" sz="1400" dirty="0">
                <a:solidFill>
                  <a:schemeClr val="bg2"/>
                </a:solidFill>
                <a:latin typeface="+mn-lt"/>
              </a:rPr>
              <a:t> Arbeiten der </a:t>
            </a:r>
            <a:r>
              <a:rPr lang="de-DE" altLang="de-DE" sz="1400" dirty="0" err="1">
                <a:solidFill>
                  <a:schemeClr val="bg2"/>
                </a:solidFill>
                <a:latin typeface="+mn-lt"/>
              </a:rPr>
              <a:t>SuS</a:t>
            </a:r>
            <a:r>
              <a:rPr lang="de-DE" altLang="de-DE" sz="1400" dirty="0">
                <a:solidFill>
                  <a:schemeClr val="bg2"/>
                </a:solidFill>
                <a:latin typeface="+mn-lt"/>
              </a:rPr>
              <a:t> in einem frei gewähltem Unterrichtsfach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altLang="de-DE" sz="32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62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Ausbildungsvorbereitung</a:t>
            </a:r>
          </a:p>
        </p:txBody>
      </p:sp>
      <p:sp>
        <p:nvSpPr>
          <p:cNvPr id="10245" name="Textfeld 1"/>
          <p:cNvSpPr txBox="1">
            <a:spLocks noChangeArrowheads="1"/>
          </p:cNvSpPr>
          <p:nvPr/>
        </p:nvSpPr>
        <p:spPr bwMode="auto">
          <a:xfrm>
            <a:off x="-6350" y="1004888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  <a:buFont typeface="Webdings" panose="05030102010509060703" pitchFamily="18" charset="2"/>
              <a:buNone/>
            </a:pPr>
            <a:r>
              <a:rPr lang="de-DE" altLang="de-DE" b="1" dirty="0"/>
              <a:t>Inhalt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3675" y="1909763"/>
            <a:ext cx="95059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950913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400">
                <a:solidFill>
                  <a:srgbClr val="4D4D4D"/>
                </a:solidFill>
                <a:latin typeface="+mn-lt"/>
              </a:defRPr>
            </a:lvl2pPr>
            <a:lvl3pPr marL="1430338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000">
                <a:solidFill>
                  <a:srgbClr val="4D4D4D"/>
                </a:solidFill>
                <a:latin typeface="+mn-lt"/>
              </a:defRPr>
            </a:lvl3pPr>
            <a:lvl4pPr marL="190182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>
                <a:solidFill>
                  <a:srgbClr val="4D4D4D"/>
                </a:solidFill>
                <a:latin typeface="+mn-lt"/>
              </a:defRPr>
            </a:lvl4pPr>
            <a:lvl5pPr marL="23812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5pPr>
            <a:lvl6pPr marL="28384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6pPr>
            <a:lvl7pPr marL="32956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7pPr>
            <a:lvl8pPr marL="37528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8pPr>
            <a:lvl9pPr marL="42100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dirty="0" smtClean="0"/>
              <a:t>Erste berufliche Grundbildung nach der allgemeinbildenden Schule</a:t>
            </a:r>
            <a:endParaRPr lang="de-DE" dirty="0"/>
          </a:p>
          <a:p>
            <a:pPr>
              <a:defRPr/>
            </a:pPr>
            <a:r>
              <a:rPr lang="de-DE" dirty="0" smtClean="0"/>
              <a:t>Erste </a:t>
            </a:r>
            <a:r>
              <a:rPr lang="de-DE" dirty="0"/>
              <a:t>Einblicke in die </a:t>
            </a:r>
            <a:r>
              <a:rPr lang="de-DE" dirty="0" smtClean="0"/>
              <a:t>Berufswelt</a:t>
            </a:r>
            <a:r>
              <a:rPr lang="de-DE" dirty="0"/>
              <a:t> </a:t>
            </a:r>
            <a:r>
              <a:rPr lang="de-DE" dirty="0" smtClean="0"/>
              <a:t>durch die fachpraktische Ausbildung in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Elektrotechnik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Nahrungszubereitung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Holztechnik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Elektronische Datenverarbeitung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Metalltechnik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Farb- und Raumgestaltung</a:t>
            </a:r>
            <a:endParaRPr lang="de-DE" dirty="0"/>
          </a:p>
          <a:p>
            <a:pPr>
              <a:defRPr/>
            </a:pPr>
            <a:r>
              <a:rPr lang="de-DE" dirty="0" smtClean="0"/>
              <a:t>schuljahresbegleitend </a:t>
            </a:r>
            <a:r>
              <a:rPr lang="de-DE" dirty="0"/>
              <a:t>drei zweiwöchige </a:t>
            </a:r>
            <a:r>
              <a:rPr lang="de-DE" dirty="0" smtClean="0"/>
              <a:t>Praktika in </a:t>
            </a:r>
            <a:r>
              <a:rPr lang="de-DE" dirty="0"/>
              <a:t>B</a:t>
            </a:r>
            <a:r>
              <a:rPr lang="de-DE" dirty="0" smtClean="0"/>
              <a:t>etrieben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252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224213" y="6405563"/>
            <a:ext cx="5616575" cy="468312"/>
          </a:xfrm>
          <a:noFill/>
        </p:spPr>
        <p:txBody>
          <a:bodyPr/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de-DE" altLang="de-DE" sz="1800" smtClean="0">
                <a:solidFill>
                  <a:srgbClr val="EAEAEA"/>
                </a:solidFill>
                <a:latin typeface="Verdana" panose="020B0604030504040204" pitchFamily="34" charset="0"/>
              </a:rPr>
              <a:t>Tag der offenen Tür an der JFBochSchule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de-DE" altLang="de-DE" smtClean="0"/>
              <a:t>Ausbildungsvorbereitung</a:t>
            </a:r>
          </a:p>
        </p:txBody>
      </p:sp>
      <p:sp>
        <p:nvSpPr>
          <p:cNvPr id="11269" name="Textfeld 1"/>
          <p:cNvSpPr txBox="1">
            <a:spLocks noChangeArrowheads="1"/>
          </p:cNvSpPr>
          <p:nvPr/>
        </p:nvSpPr>
        <p:spPr bwMode="auto">
          <a:xfrm>
            <a:off x="-735632" y="998191"/>
            <a:ext cx="990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80000"/>
              <a:buFont typeface="Webdings" panose="05030102010509060703" pitchFamily="18" charset="2"/>
              <a:buNone/>
            </a:pPr>
            <a:r>
              <a:rPr lang="de-DE" altLang="de-DE" b="1" dirty="0"/>
              <a:t>Abschluss und </a:t>
            </a:r>
            <a:r>
              <a:rPr lang="de-DE" altLang="de-DE" b="1" dirty="0">
                <a:solidFill>
                  <a:srgbClr val="466699"/>
                </a:solidFill>
              </a:rPr>
              <a:t>Perspektiven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025" y="1844675"/>
            <a:ext cx="950595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76238" indent="-3762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950913" indent="-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400">
                <a:solidFill>
                  <a:srgbClr val="4D4D4D"/>
                </a:solidFill>
                <a:latin typeface="+mn-lt"/>
              </a:defRPr>
            </a:lvl2pPr>
            <a:lvl3pPr marL="1430338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2000">
                <a:solidFill>
                  <a:srgbClr val="4D4D4D"/>
                </a:solidFill>
                <a:latin typeface="+mn-lt"/>
              </a:defRPr>
            </a:lvl3pPr>
            <a:lvl4pPr marL="1901825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>
                <a:solidFill>
                  <a:srgbClr val="4D4D4D"/>
                </a:solidFill>
                <a:latin typeface="+mn-lt"/>
              </a:defRPr>
            </a:lvl4pPr>
            <a:lvl5pPr marL="23812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5pPr>
            <a:lvl6pPr marL="28384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6pPr>
            <a:lvl7pPr marL="32956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7pPr>
            <a:lvl8pPr marL="37528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8pPr>
            <a:lvl9pPr marL="4210050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10000"/>
              <a:buFont typeface="Webdings" pitchFamily="18" charset="2"/>
              <a:buChar char="4"/>
              <a:defRPr kumimoji="1" sz="16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dirty="0"/>
              <a:t>Erfüllung der Berufsschulpflicht, sofern kein Ausbildungsverhältnis eingegangen wird</a:t>
            </a:r>
          </a:p>
          <a:p>
            <a:pPr>
              <a:defRPr/>
            </a:pPr>
            <a:r>
              <a:rPr lang="de-DE" b="1" dirty="0" smtClean="0"/>
              <a:t>Abschluss </a:t>
            </a:r>
            <a:r>
              <a:rPr lang="de-DE" b="1" dirty="0"/>
              <a:t>der </a:t>
            </a:r>
            <a:r>
              <a:rPr lang="de-DE" b="1" dirty="0" smtClean="0"/>
              <a:t>Ausbildungsvorbereitung*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dirty="0"/>
              <a:t>Damit verbunden die Berechtigungen des </a:t>
            </a:r>
            <a:r>
              <a:rPr lang="de-DE" b="1" dirty="0"/>
              <a:t>Hauptschulabschlusses</a:t>
            </a:r>
            <a:r>
              <a:rPr lang="de-DE" dirty="0"/>
              <a:t> (ohne zusätzliche Abschlussprüfung)</a:t>
            </a:r>
          </a:p>
          <a:p>
            <a:pPr>
              <a:defRPr/>
            </a:pPr>
            <a:r>
              <a:rPr lang="de-DE" dirty="0" smtClean="0">
                <a:solidFill>
                  <a:srgbClr val="466699"/>
                </a:solidFill>
              </a:rPr>
              <a:t>Berufsausbildung</a:t>
            </a:r>
            <a:endParaRPr lang="de-DE" dirty="0">
              <a:solidFill>
                <a:srgbClr val="466699"/>
              </a:solidFill>
            </a:endParaRPr>
          </a:p>
          <a:p>
            <a:pPr>
              <a:defRPr/>
            </a:pPr>
            <a:r>
              <a:rPr lang="de-DE" dirty="0">
                <a:solidFill>
                  <a:srgbClr val="466699"/>
                </a:solidFill>
              </a:rPr>
              <a:t>Berechtigung zum Besuch einer </a:t>
            </a:r>
            <a:r>
              <a:rPr lang="de-DE" dirty="0" smtClean="0">
                <a:solidFill>
                  <a:srgbClr val="466699"/>
                </a:solidFill>
              </a:rPr>
              <a:t>Berufsfachschule</a:t>
            </a:r>
            <a:endParaRPr lang="de-DE" dirty="0">
              <a:solidFill>
                <a:srgbClr val="466699"/>
              </a:solidFill>
            </a:endParaRPr>
          </a:p>
          <a:p>
            <a:pPr marL="0" indent="0">
              <a:buFont typeface="Webdings" pitchFamily="18" charset="2"/>
              <a:buNone/>
              <a:defRPr/>
            </a:pPr>
            <a:endParaRPr lang="de-DE" alt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3495093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7" grpId="0" build="p"/>
    </p:bldLst>
  </p:timing>
</p:sld>
</file>

<file path=ppt/theme/theme1.xml><?xml version="1.0" encoding="utf-8"?>
<a:theme xmlns:a="http://schemas.openxmlformats.org/drawingml/2006/main" name="Schule-Vorlage">
  <a:themeElements>
    <a:clrScheme name="">
      <a:dk1>
        <a:srgbClr val="4D4D4D"/>
      </a:dk1>
      <a:lt1>
        <a:srgbClr val="CECECE"/>
      </a:lt1>
      <a:dk2>
        <a:srgbClr val="EAEAEA"/>
      </a:dk2>
      <a:lt2>
        <a:srgbClr val="000000"/>
      </a:lt2>
      <a:accent1>
        <a:srgbClr val="EAEAEA"/>
      </a:accent1>
      <a:accent2>
        <a:srgbClr val="FF0000"/>
      </a:accent2>
      <a:accent3>
        <a:srgbClr val="E3E3E3"/>
      </a:accent3>
      <a:accent4>
        <a:srgbClr val="404040"/>
      </a:accent4>
      <a:accent5>
        <a:srgbClr val="F3F3F3"/>
      </a:accent5>
      <a:accent6>
        <a:srgbClr val="E70000"/>
      </a:accent6>
      <a:hlink>
        <a:srgbClr val="0000FF"/>
      </a:hlink>
      <a:folHlink>
        <a:srgbClr val="4D4DFF"/>
      </a:folHlink>
    </a:clrScheme>
    <a:fontScheme name="Schule-Vorlag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 typeface="Webdings" pitchFamily="18" charset="2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 typeface="Webdings" pitchFamily="18" charset="2"/>
          <a:buChar char="4"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le-Vorlag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ule-Vorlag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le-Vorlag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Schule-Vorlage</Template>
  <TotalTime>0</TotalTime>
  <Words>483</Words>
  <Application>Microsoft Office PowerPoint</Application>
  <PresentationFormat>A4-Papier (210 x 297 mm)</PresentationFormat>
  <Paragraphs>131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Wingdings</vt:lpstr>
      <vt:lpstr>Tahoma</vt:lpstr>
      <vt:lpstr>Verdana</vt:lpstr>
      <vt:lpstr>Forte</vt:lpstr>
      <vt:lpstr>Arial</vt:lpstr>
      <vt:lpstr>Times New Roman</vt:lpstr>
      <vt:lpstr>Webdings</vt:lpstr>
      <vt:lpstr>Schule-Vorlage</vt:lpstr>
      <vt:lpstr>Jean François Boch Schule Merzig</vt:lpstr>
      <vt:lpstr>Jean François Boch Schule Merzig</vt:lpstr>
      <vt:lpstr>Standort  von-Boch-Straße</vt:lpstr>
      <vt:lpstr>Standort Waldstraße</vt:lpstr>
      <vt:lpstr>Jean François Boch Schule Merzig</vt:lpstr>
      <vt:lpstr>Ausbildungsvorbereitung</vt:lpstr>
      <vt:lpstr>Ausbildungsvorbereitung</vt:lpstr>
      <vt:lpstr>Ausbildungsvorbereitung</vt:lpstr>
      <vt:lpstr>Ausbildungsvorbereitung</vt:lpstr>
      <vt:lpstr>Ausbildungsvorbereitung</vt:lpstr>
      <vt:lpstr>Ausbildungsvorbereitung </vt:lpstr>
      <vt:lpstr> Wenn Sie Fragen haben, wenden Sie sich gerne an uns. </vt:lpstr>
      <vt:lpstr>Herzlichen Dank für Ihre Aufmerksamkeit</vt:lpstr>
    </vt:vector>
  </TitlesOfParts>
  <Company>BBZ Merzig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BBZ Merzig</dc:title>
  <dc:creator>bbz</dc:creator>
  <cp:lastModifiedBy>HP Inc.</cp:lastModifiedBy>
  <cp:revision>86</cp:revision>
  <cp:lastPrinted>1999-04-19T10:50:02Z</cp:lastPrinted>
  <dcterms:created xsi:type="dcterms:W3CDTF">2014-12-09T07:41:53Z</dcterms:created>
  <dcterms:modified xsi:type="dcterms:W3CDTF">2021-01-26T14:48:53Z</dcterms:modified>
</cp:coreProperties>
</file>