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309" r:id="rId2"/>
    <p:sldId id="345" r:id="rId3"/>
    <p:sldId id="344" r:id="rId4"/>
    <p:sldId id="343" r:id="rId5"/>
    <p:sldId id="323" r:id="rId6"/>
    <p:sldId id="310" r:id="rId7"/>
    <p:sldId id="324" r:id="rId8"/>
    <p:sldId id="328" r:id="rId9"/>
    <p:sldId id="327" r:id="rId10"/>
    <p:sldId id="329" r:id="rId11"/>
    <p:sldId id="325" r:id="rId12"/>
    <p:sldId id="330" r:id="rId13"/>
    <p:sldId id="333" r:id="rId14"/>
    <p:sldId id="346" r:id="rId15"/>
    <p:sldId id="341" r:id="rId16"/>
  </p:sldIdLst>
  <p:sldSz cx="9906000" cy="6858000" type="A4"/>
  <p:notesSz cx="6648450" cy="9774238"/>
  <p:embeddedFontLst>
    <p:embeddedFont>
      <p:font typeface="Tahoma" panose="020B0604030504040204" pitchFamily="34" charset="0"/>
      <p:regular r:id="rId19"/>
      <p:bold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Forte" panose="03060902040502070203" pitchFamily="66" charset="0"/>
      <p:regular r:id="rId25"/>
    </p:embeddedFont>
    <p:embeddedFont>
      <p:font typeface="Webdings" panose="05030102010509060703" pitchFamily="18" charset="2"/>
      <p:regular r:id="rId26"/>
    </p:embeddedFont>
  </p:embeddedFontLst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SzPct val="80000"/>
      <a:buFont typeface="Webdings" panose="05030102010509060703" pitchFamily="18" charset="2"/>
      <a:buChar char="4"/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SzPct val="80000"/>
      <a:buFont typeface="Webdings" panose="05030102010509060703" pitchFamily="18" charset="2"/>
      <a:buChar char="4"/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SzPct val="80000"/>
      <a:buFont typeface="Webdings" panose="05030102010509060703" pitchFamily="18" charset="2"/>
      <a:buChar char="4"/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SzPct val="80000"/>
      <a:buFont typeface="Webdings" panose="05030102010509060703" pitchFamily="18" charset="2"/>
      <a:buChar char="4"/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SzPct val="80000"/>
      <a:buFont typeface="Webdings" panose="05030102010509060703" pitchFamily="18" charset="2"/>
      <a:buChar char="4"/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 Inc." initials="HI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66699"/>
    <a:srgbClr val="BFBFBF"/>
    <a:srgbClr val="404040"/>
    <a:srgbClr val="998746"/>
    <a:srgbClr val="FFFFFF"/>
    <a:srgbClr val="354D73"/>
    <a:srgbClr val="577FBF"/>
    <a:srgbClr val="BFB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0" autoAdjust="0"/>
    <p:restoredTop sz="94711" autoAdjust="0"/>
  </p:normalViewPr>
  <p:slideViewPr>
    <p:cSldViewPr showGuides="1">
      <p:cViewPr varScale="1">
        <p:scale>
          <a:sx n="67" d="100"/>
          <a:sy n="67" d="100"/>
        </p:scale>
        <p:origin x="1284" y="5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kumimoji="0"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kumimoji="0"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kumimoji="0"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285288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kumimoji="0"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F541FE00-C7E6-43A4-A417-A938FABAC0C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2778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kumimoji="0"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kumimoji="0"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4688" y="730250"/>
            <a:ext cx="5299075" cy="3668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6800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kumimoji="0"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285288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kumimoji="0"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D4BA810-E0FD-4BC7-9F2C-BF800DD9F7D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665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fld id="{071A8991-7DDA-44F1-A984-70F1F94E5514}" type="slidenum">
              <a:rPr kumimoji="0" lang="de-DE" altLang="de-DE" sz="11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kumimoji="0" lang="de-DE" altLang="de-DE" sz="11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fld id="{071A8991-7DDA-44F1-A984-70F1F94E5514}" type="slidenum">
              <a:rPr kumimoji="0" lang="de-DE" altLang="de-DE" sz="11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kumimoji="0" lang="de-DE" altLang="de-DE" sz="11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6630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fld id="{C49989EC-4D75-4F19-AC44-0F144E199468}" type="slidenum">
              <a:rPr kumimoji="0" lang="de-DE" altLang="de-DE" sz="11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kumimoji="0" lang="de-DE" altLang="de-DE" sz="11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fld id="{3B7FBF9C-F424-4F97-A638-104847627533}" type="slidenum">
              <a:rPr kumimoji="0" lang="de-DE" altLang="de-DE" sz="11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kumimoji="0" lang="de-DE" altLang="de-DE" sz="11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54350" y="6400800"/>
            <a:ext cx="6851650" cy="457200"/>
          </a:xfrm>
          <a:prstGeom prst="rect">
            <a:avLst/>
          </a:prstGeom>
          <a:gradFill rotWithShape="1">
            <a:gsLst>
              <a:gs pos="0">
                <a:srgbClr val="577FBF"/>
              </a:gs>
              <a:gs pos="100000">
                <a:srgbClr val="354D7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itchFamily="18" charset="2"/>
              <a:buChar char="4"/>
              <a:defRPr kumimoji="1" sz="3200">
                <a:solidFill>
                  <a:srgbClr val="4D4D4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itchFamily="18" charset="2"/>
              <a:buChar char="4"/>
              <a:defRPr kumimoji="1" sz="3200">
                <a:solidFill>
                  <a:srgbClr val="4D4D4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itchFamily="18" charset="2"/>
              <a:buChar char="4"/>
              <a:defRPr kumimoji="1" sz="3200">
                <a:solidFill>
                  <a:srgbClr val="4D4D4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itchFamily="18" charset="2"/>
              <a:buChar char="4"/>
              <a:defRPr kumimoji="1" sz="3200">
                <a:solidFill>
                  <a:srgbClr val="4D4D4D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pic>
        <p:nvPicPr>
          <p:cNvPr id="4" name="Picture 7" descr="F:\Abteilung Technik\Neues Logo\J-F-Boch-Schule-Logo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8035" r="23055" b="34917"/>
          <a:stretch>
            <a:fillRect/>
          </a:stretch>
        </p:blipFill>
        <p:spPr bwMode="auto">
          <a:xfrm>
            <a:off x="7854950" y="12700"/>
            <a:ext cx="18510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7689304" cy="1752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xfrm>
            <a:off x="3224213" y="6405563"/>
            <a:ext cx="55451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073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8D111-6DEF-4E16-89C8-5457EDE0570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4385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FB8BB-705D-4BCE-89EC-875C2A0BECD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9638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916832"/>
            <a:ext cx="8915400" cy="42093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xfrm>
            <a:off x="3080792" y="6477000"/>
            <a:ext cx="5976937" cy="468312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EF4A1-4E7B-4CB9-9041-6F0869807102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495300" y="836612"/>
            <a:ext cx="7265988" cy="57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6998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31C4D-92D1-4BD5-BF0C-319B5E02FD3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8532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62EEF-A550-4EFE-A9AE-B97CC9A07E9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0860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0F918-C43A-43B1-8C6E-5618F05912A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9370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76DD4-9FB2-41D0-8EA0-0B87DA3D00B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2010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A385A-3679-49F9-AC48-2AD9BB64540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4540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29419-E44F-4244-B0DC-942824C7EDA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4705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8365E-D43E-4072-A2EB-3689C89FBFB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57462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61288" cy="685800"/>
          </a:xfrm>
          <a:prstGeom prst="rect">
            <a:avLst/>
          </a:prstGeom>
          <a:gradFill rotWithShape="1">
            <a:gsLst>
              <a:gs pos="0">
                <a:srgbClr val="354D73"/>
              </a:gs>
              <a:gs pos="100000">
                <a:srgbClr val="577FB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 Jean François Boch Schule Merzig</a:t>
            </a:r>
          </a:p>
        </p:txBody>
      </p:sp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3054350" y="6400800"/>
            <a:ext cx="6851650" cy="468313"/>
          </a:xfrm>
          <a:prstGeom prst="rect">
            <a:avLst/>
          </a:prstGeom>
          <a:gradFill rotWithShape="1">
            <a:gsLst>
              <a:gs pos="0">
                <a:srgbClr val="577FBF"/>
              </a:gs>
              <a:gs pos="100000">
                <a:srgbClr val="354D7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itchFamily="18" charset="2"/>
              <a:buChar char="4"/>
              <a:defRPr kumimoji="1" sz="3200">
                <a:solidFill>
                  <a:srgbClr val="4D4D4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itchFamily="18" charset="2"/>
              <a:buChar char="4"/>
              <a:defRPr kumimoji="1" sz="3200">
                <a:solidFill>
                  <a:srgbClr val="4D4D4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itchFamily="18" charset="2"/>
              <a:buChar char="4"/>
              <a:defRPr kumimoji="1" sz="3200">
                <a:solidFill>
                  <a:srgbClr val="4D4D4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itchFamily="18" charset="2"/>
              <a:buChar char="4"/>
              <a:defRPr kumimoji="1" sz="3200">
                <a:solidFill>
                  <a:srgbClr val="4D4D4D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583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24213" y="6405563"/>
            <a:ext cx="539908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kumimoji="0" sz="1800">
                <a:solidFill>
                  <a:srgbClr val="EAEAEA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Tag der offenen Tür an der </a:t>
            </a:r>
            <a:r>
              <a:rPr lang="de-DE" dirty="0" err="1" smtClean="0"/>
              <a:t>JFBochSchule</a:t>
            </a:r>
            <a:endParaRPr lang="de-DE" dirty="0"/>
          </a:p>
        </p:txBody>
      </p:sp>
      <p:sp>
        <p:nvSpPr>
          <p:cNvPr id="583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150" y="6477000"/>
            <a:ext cx="70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kumimoji="0" sz="1200" b="1">
                <a:solidFill>
                  <a:srgbClr val="EAEAEA"/>
                </a:solidFill>
                <a:latin typeface="Tahoma" panose="020B0604030504040204" pitchFamily="34" charset="0"/>
              </a:defRPr>
            </a:lvl1pPr>
          </a:lstStyle>
          <a:p>
            <a:fld id="{0223E644-09DF-4C12-A0C9-7FF02375E64A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0" name="Picture 7" descr="F:\Abteilung Technik\Neues Logo\J-F-Boch-Schule-Logo-01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8035" r="23055" b="34917"/>
          <a:stretch>
            <a:fillRect/>
          </a:stretch>
        </p:blipFill>
        <p:spPr bwMode="auto">
          <a:xfrm>
            <a:off x="7854950" y="12700"/>
            <a:ext cx="18510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marL="381000" indent="-3810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+mj-lt"/>
          <a:ea typeface="+mj-ea"/>
          <a:cs typeface="+mj-cs"/>
        </a:defRPr>
      </a:lvl1pPr>
      <a:lvl2pPr marL="381000" indent="-3810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Tahoma" pitchFamily="34" charset="0"/>
        </a:defRPr>
      </a:lvl2pPr>
      <a:lvl3pPr marL="381000" indent="-3810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Tahoma" pitchFamily="34" charset="0"/>
        </a:defRPr>
      </a:lvl3pPr>
      <a:lvl4pPr marL="381000" indent="-3810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Tahoma" pitchFamily="34" charset="0"/>
        </a:defRPr>
      </a:lvl4pPr>
      <a:lvl5pPr marL="381000" indent="-3810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Tahoma" pitchFamily="34" charset="0"/>
        </a:defRPr>
      </a:lvl5pPr>
      <a:lvl6pPr marL="8382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Tahoma" pitchFamily="34" charset="0"/>
        </a:defRPr>
      </a:lvl6pPr>
      <a:lvl7pPr marL="12954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Tahoma" pitchFamily="34" charset="0"/>
        </a:defRPr>
      </a:lvl7pPr>
      <a:lvl8pPr marL="17526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Tahoma" pitchFamily="34" charset="0"/>
        </a:defRPr>
      </a:lvl8pPr>
      <a:lvl9pPr marL="22098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Tahoma" pitchFamily="34" charset="0"/>
        </a:defRPr>
      </a:lvl9pPr>
    </p:titleStyle>
    <p:bodyStyle>
      <a:lvl1pPr marL="376238" indent="-3762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anose="05030102010509060703" pitchFamily="18" charset="2"/>
        <a:buChar char="4"/>
        <a:defRPr kumimoji="1" sz="2800">
          <a:solidFill>
            <a:srgbClr val="4D4D4D"/>
          </a:solidFill>
          <a:latin typeface="+mn-lt"/>
          <a:ea typeface="+mn-ea"/>
          <a:cs typeface="+mn-cs"/>
        </a:defRPr>
      </a:lvl1pPr>
      <a:lvl2pPr marL="950913" indent="-38417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anose="05030102010509060703" pitchFamily="18" charset="2"/>
        <a:buChar char="4"/>
        <a:defRPr kumimoji="1" sz="2400">
          <a:solidFill>
            <a:srgbClr val="4D4D4D"/>
          </a:solidFill>
          <a:latin typeface="+mn-lt"/>
        </a:defRPr>
      </a:lvl2pPr>
      <a:lvl3pPr marL="1430338" indent="-2889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anose="05030102010509060703" pitchFamily="18" charset="2"/>
        <a:buChar char="4"/>
        <a:defRPr kumimoji="1" sz="2000">
          <a:solidFill>
            <a:srgbClr val="4D4D4D"/>
          </a:solidFill>
          <a:latin typeface="+mn-lt"/>
        </a:defRPr>
      </a:lvl3pPr>
      <a:lvl4pPr marL="1901825" indent="-28098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anose="05030102010509060703" pitchFamily="18" charset="2"/>
        <a:buChar char="4"/>
        <a:defRPr kumimoji="1">
          <a:solidFill>
            <a:srgbClr val="4D4D4D"/>
          </a:solidFill>
          <a:latin typeface="+mn-lt"/>
        </a:defRPr>
      </a:lvl4pPr>
      <a:lvl5pPr marL="2381250" indent="-2889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anose="05030102010509060703" pitchFamily="18" charset="2"/>
        <a:buChar char="4"/>
        <a:defRPr kumimoji="1" sz="1600">
          <a:solidFill>
            <a:srgbClr val="4D4D4D"/>
          </a:solidFill>
          <a:latin typeface="+mn-lt"/>
        </a:defRPr>
      </a:lvl5pPr>
      <a:lvl6pPr marL="2838450" indent="-2889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itchFamily="18" charset="2"/>
        <a:buChar char="4"/>
        <a:defRPr kumimoji="1" sz="1600">
          <a:solidFill>
            <a:srgbClr val="4D4D4D"/>
          </a:solidFill>
          <a:latin typeface="+mn-lt"/>
        </a:defRPr>
      </a:lvl6pPr>
      <a:lvl7pPr marL="3295650" indent="-2889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itchFamily="18" charset="2"/>
        <a:buChar char="4"/>
        <a:defRPr kumimoji="1" sz="1600">
          <a:solidFill>
            <a:srgbClr val="4D4D4D"/>
          </a:solidFill>
          <a:latin typeface="+mn-lt"/>
        </a:defRPr>
      </a:lvl7pPr>
      <a:lvl8pPr marL="3752850" indent="-2889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itchFamily="18" charset="2"/>
        <a:buChar char="4"/>
        <a:defRPr kumimoji="1" sz="1600">
          <a:solidFill>
            <a:srgbClr val="4D4D4D"/>
          </a:solidFill>
          <a:latin typeface="+mn-lt"/>
        </a:defRPr>
      </a:lvl8pPr>
      <a:lvl9pPr marL="4210050" indent="-2889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itchFamily="18" charset="2"/>
        <a:buChar char="4"/>
        <a:defRPr kumimoji="1" sz="16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.marschall@bbz-merzig.de" TargetMode="External"/><Relationship Id="rId2" Type="http://schemas.openxmlformats.org/officeDocument/2006/relationships/hyperlink" Target="mailto:r.schuhmacher@bbz-merzig.d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f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689850" cy="1752600"/>
          </a:xfrm>
        </p:spPr>
        <p:txBody>
          <a:bodyPr/>
          <a:lstStyle/>
          <a:p>
            <a:pPr marL="0" indent="381000"/>
            <a:r>
              <a:rPr lang="de-DE" altLang="de-DE" sz="5400" smtClean="0"/>
              <a:t>Jean François Boch Schule Merzig</a:t>
            </a:r>
          </a:p>
        </p:txBody>
      </p:sp>
      <p:pic>
        <p:nvPicPr>
          <p:cNvPr id="3075" name="Picture 18" descr="IMAG0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878138"/>
            <a:ext cx="48799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9" descr="kbmerzig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78137"/>
            <a:ext cx="49530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z="1600" dirty="0" smtClean="0"/>
              <a:t>Tag der offenen Tür an der </a:t>
            </a:r>
            <a:r>
              <a:rPr lang="de-DE" sz="1600" dirty="0" err="1" smtClean="0"/>
              <a:t>JFBochSchule</a:t>
            </a:r>
            <a:endParaRPr lang="de-DE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24213" y="6405563"/>
            <a:ext cx="5616575" cy="468312"/>
          </a:xfrm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de-DE" altLang="de-DE" sz="1800" smtClean="0">
                <a:solidFill>
                  <a:srgbClr val="EAEAEA"/>
                </a:solidFill>
                <a:latin typeface="Verdana" panose="020B0604030504040204" pitchFamily="34" charset="0"/>
              </a:rPr>
              <a:t>Tag der offenen Tür an der JFBochSchule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de-DE" altLang="de-DE" smtClean="0"/>
              <a:t>Berufsfachschule</a:t>
            </a:r>
          </a:p>
        </p:txBody>
      </p:sp>
      <p:sp>
        <p:nvSpPr>
          <p:cNvPr id="9221" name="Textfeld 1"/>
          <p:cNvSpPr txBox="1">
            <a:spLocks noChangeArrowheads="1"/>
          </p:cNvSpPr>
          <p:nvPr/>
        </p:nvSpPr>
        <p:spPr bwMode="auto">
          <a:xfrm>
            <a:off x="-6350" y="1004888"/>
            <a:ext cx="990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ebdings" panose="05030102010509060703" pitchFamily="18" charset="2"/>
              <a:buNone/>
            </a:pPr>
            <a:r>
              <a:rPr lang="de-DE" altLang="de-DE" b="1"/>
              <a:t>Stundentafel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722232"/>
              </p:ext>
            </p:extLst>
          </p:nvPr>
        </p:nvGraphicFramePr>
        <p:xfrm>
          <a:off x="1281113" y="2001793"/>
          <a:ext cx="7343775" cy="3586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751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616">
                <a:tc gridSpan="3">
                  <a:txBody>
                    <a:bodyPr/>
                    <a:lstStyle/>
                    <a:p>
                      <a:r>
                        <a:rPr lang="de-DE" sz="1600" dirty="0" smtClean="0"/>
                        <a:t>Berufsbezogener Bereich</a:t>
                      </a:r>
                      <a:r>
                        <a:rPr lang="de-DE" sz="1600" baseline="0" dirty="0" smtClean="0"/>
                        <a:t> </a:t>
                      </a:r>
                      <a:endParaRPr lang="de-DE" sz="1600" b="1" dirty="0"/>
                    </a:p>
                  </a:txBody>
                  <a:tcPr marL="91448" marR="91448" marT="45706" marB="45706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16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Fächer</a:t>
                      </a:r>
                      <a:endParaRPr lang="de-DE" sz="1600" b="1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91448" marR="91448" marT="45706" marB="45706">
                    <a:solidFill>
                      <a:srgbClr val="00206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1. Jahr</a:t>
                      </a:r>
                      <a:endParaRPr lang="de-DE" sz="1600" b="1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91448" marR="91448" marT="45706" marB="45706">
                    <a:solidFill>
                      <a:srgbClr val="00206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2. Jahr</a:t>
                      </a:r>
                      <a:endParaRPr lang="de-DE" sz="1600" b="1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91448" marR="91448" marT="45706" marB="45706">
                    <a:solidFill>
                      <a:srgbClr val="00206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16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Berufliche Kompetenz</a:t>
                      </a:r>
                      <a:endParaRPr lang="de-DE" sz="1600" dirty="0"/>
                    </a:p>
                  </a:txBody>
                  <a:tcPr marL="91448" marR="91448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8</a:t>
                      </a:r>
                      <a:endParaRPr lang="de-DE" sz="1600" dirty="0"/>
                    </a:p>
                  </a:txBody>
                  <a:tcPr marL="91448" marR="91448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8</a:t>
                      </a:r>
                      <a:endParaRPr lang="de-DE" sz="1600" dirty="0"/>
                    </a:p>
                  </a:txBody>
                  <a:tcPr marL="91448" marR="91448" marT="45706" marB="457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16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Fachpraktische</a:t>
                      </a:r>
                      <a:r>
                        <a:rPr lang="de-DE" sz="1600" baseline="0" dirty="0" smtClean="0"/>
                        <a:t> Ausbildung </a:t>
                      </a:r>
                      <a:endParaRPr lang="de-DE" sz="1600" dirty="0"/>
                    </a:p>
                  </a:txBody>
                  <a:tcPr marL="91448" marR="91448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8</a:t>
                      </a:r>
                      <a:endParaRPr lang="de-DE" sz="1600" dirty="0"/>
                    </a:p>
                  </a:txBody>
                  <a:tcPr marL="91448" marR="91448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</a:t>
                      </a:r>
                      <a:endParaRPr lang="de-DE" sz="1600" dirty="0"/>
                    </a:p>
                  </a:txBody>
                  <a:tcPr marL="91448" marR="91448" marT="45706" marB="457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16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48" marR="91448" marT="45706" marB="45706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marL="91448" marR="91448" marT="45706" marB="45706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marL="91448" marR="91448" marT="45706" marB="457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16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Unterstützender Bereich </a:t>
                      </a:r>
                      <a:endParaRPr lang="de-DE" sz="1600" b="1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91448" marR="91448" marT="45706" marB="45706">
                    <a:solidFill>
                      <a:srgbClr val="00206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1. Jahr</a:t>
                      </a:r>
                      <a:endParaRPr lang="de-DE" sz="1600" b="1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91448" marR="91448" marT="45706" marB="45706">
                    <a:solidFill>
                      <a:srgbClr val="00206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2. Jahr</a:t>
                      </a:r>
                      <a:endParaRPr lang="de-DE" sz="1600" b="1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91448" marR="91448" marT="45706" marB="45706">
                    <a:solidFill>
                      <a:srgbClr val="00206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16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Lernbegleitung und individuelle Förderung*</a:t>
                      </a:r>
                      <a:endParaRPr lang="de-DE" sz="1600" dirty="0"/>
                    </a:p>
                  </a:txBody>
                  <a:tcPr marL="91448" marR="91448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</a:t>
                      </a:r>
                      <a:endParaRPr lang="de-DE" sz="1600" dirty="0"/>
                    </a:p>
                  </a:txBody>
                  <a:tcPr marL="91448" marR="91448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</a:t>
                      </a:r>
                      <a:endParaRPr lang="de-DE" sz="1600" dirty="0"/>
                    </a:p>
                  </a:txBody>
                  <a:tcPr marL="91448" marR="91448" marT="45706" marB="4570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616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48" marR="91448" marT="45706" marB="45706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marL="91448" marR="91448" marT="45706" marB="45706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marL="91448" marR="91448" marT="45706" marB="4570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Gesamtstundenzahl</a:t>
                      </a:r>
                    </a:p>
                  </a:txBody>
                  <a:tcPr marL="91448" marR="91448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34</a:t>
                      </a:r>
                      <a:endParaRPr lang="de-DE" sz="1600" dirty="0"/>
                    </a:p>
                  </a:txBody>
                  <a:tcPr marL="91448" marR="91448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34</a:t>
                      </a:r>
                      <a:endParaRPr lang="de-DE" sz="1600" dirty="0"/>
                    </a:p>
                  </a:txBody>
                  <a:tcPr marL="91448" marR="91448" marT="45706" marB="4570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/>
                    </a:p>
                  </a:txBody>
                  <a:tcPr marL="91448" marR="91448" marT="45706" marB="45706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marL="91448" marR="91448" marT="45706" marB="45706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marL="91448" marR="91448" marT="45706" marB="4570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266" name="Textfeld 2"/>
          <p:cNvSpPr txBox="1">
            <a:spLocks noChangeArrowheads="1"/>
          </p:cNvSpPr>
          <p:nvPr/>
        </p:nvSpPr>
        <p:spPr bwMode="auto">
          <a:xfrm>
            <a:off x="1281113" y="5589588"/>
            <a:ext cx="7343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 typeface="Webdings" panose="05030102010509060703" pitchFamily="18" charset="2"/>
              <a:buNone/>
            </a:pPr>
            <a:r>
              <a:rPr lang="de-DE" altLang="de-DE" sz="1800" dirty="0"/>
              <a:t>*individuelles und selbständiges (vom Lehrer betreutes) </a:t>
            </a:r>
          </a:p>
          <a:p>
            <a:pPr algn="l">
              <a:buFont typeface="Webdings" panose="05030102010509060703" pitchFamily="18" charset="2"/>
              <a:buNone/>
            </a:pPr>
            <a:r>
              <a:rPr lang="de-DE" altLang="de-DE" sz="1800" dirty="0"/>
              <a:t> Arbeiten der </a:t>
            </a:r>
            <a:r>
              <a:rPr lang="de-DE" altLang="de-DE" sz="1800" dirty="0" err="1"/>
              <a:t>SuS</a:t>
            </a:r>
            <a:r>
              <a:rPr lang="de-DE" altLang="de-DE" sz="1800" dirty="0"/>
              <a:t> in einem frei gewähltem Unterrichtsfach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24213" y="6405563"/>
            <a:ext cx="5616575" cy="468312"/>
          </a:xfrm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de-DE" altLang="de-DE" sz="1800" smtClean="0">
                <a:solidFill>
                  <a:srgbClr val="EAEAEA"/>
                </a:solidFill>
                <a:latin typeface="Verdana" panose="020B0604030504040204" pitchFamily="34" charset="0"/>
              </a:rPr>
              <a:t>Tag der offenen Tür an der JFBochSchule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de-DE" altLang="de-DE" smtClean="0"/>
              <a:t>Berufsfachschule</a:t>
            </a:r>
          </a:p>
        </p:txBody>
      </p:sp>
      <p:sp>
        <p:nvSpPr>
          <p:cNvPr id="10245" name="Textfeld 1"/>
          <p:cNvSpPr txBox="1">
            <a:spLocks noChangeArrowheads="1"/>
          </p:cNvSpPr>
          <p:nvPr/>
        </p:nvSpPr>
        <p:spPr bwMode="auto">
          <a:xfrm>
            <a:off x="-6350" y="1004888"/>
            <a:ext cx="990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ebdings" panose="05030102010509060703" pitchFamily="18" charset="2"/>
              <a:buNone/>
            </a:pPr>
            <a:r>
              <a:rPr lang="de-DE" altLang="de-DE" b="1"/>
              <a:t>Abschlüsse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6350" y="1844675"/>
            <a:ext cx="9906000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rIns="360000"/>
          <a:lstStyle>
            <a:lvl1pPr marL="376238" indent="-3762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950913" indent="-384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400">
                <a:solidFill>
                  <a:srgbClr val="4D4D4D"/>
                </a:solidFill>
                <a:latin typeface="+mn-lt"/>
              </a:defRPr>
            </a:lvl2pPr>
            <a:lvl3pPr marL="1430338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000">
                <a:solidFill>
                  <a:srgbClr val="4D4D4D"/>
                </a:solidFill>
                <a:latin typeface="+mn-lt"/>
              </a:defRPr>
            </a:lvl3pPr>
            <a:lvl4pPr marL="1901825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>
                <a:solidFill>
                  <a:srgbClr val="4D4D4D"/>
                </a:solidFill>
                <a:latin typeface="+mn-lt"/>
              </a:defRPr>
            </a:lvl4pPr>
            <a:lvl5pPr marL="23812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5pPr>
            <a:lvl6pPr marL="28384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6pPr>
            <a:lvl7pPr marL="32956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7pPr>
            <a:lvl8pPr marL="37528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8pPr>
            <a:lvl9pPr marL="42100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altLang="de-DE" b="1" kern="0" dirty="0" smtClean="0"/>
              <a:t>Berufsfachschule Stufe I: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altLang="de-DE" kern="0" dirty="0" smtClean="0"/>
              <a:t>Stufenabschlusszeugnis der Fachstufe I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altLang="de-DE" kern="0" dirty="0" smtClean="0"/>
              <a:t>Übergang in die Fachstufe II bei einem Notendurchschnitt in den schriftlichen Fächern von min. 3,0 </a:t>
            </a:r>
          </a:p>
          <a:p>
            <a:pPr marL="0" indent="0">
              <a:buFont typeface="Webdings" pitchFamily="18" charset="2"/>
              <a:buNone/>
              <a:defRPr/>
            </a:pPr>
            <a:endParaRPr lang="de-DE" altLang="de-DE" sz="1400" kern="0" dirty="0" smtClean="0"/>
          </a:p>
          <a:p>
            <a:pPr>
              <a:defRPr/>
            </a:pPr>
            <a:r>
              <a:rPr lang="de-DE" altLang="de-DE" b="1" kern="0" dirty="0"/>
              <a:t>Berufsfachschule Stufe II:</a:t>
            </a:r>
            <a:endParaRPr lang="de-DE" altLang="de-DE" b="1" kern="0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dirty="0"/>
              <a:t>Berufsfachschulabschluss mit staatlicher Abschlussprüfung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dirty="0"/>
              <a:t>Damit verbunden die Berechtigungen des Mittleren Bildungsabschlusses</a:t>
            </a:r>
          </a:p>
          <a:p>
            <a:pPr>
              <a:defRPr/>
            </a:pPr>
            <a:endParaRPr lang="de-DE" altLang="de-DE" kern="0" dirty="0" smtClean="0"/>
          </a:p>
          <a:p>
            <a:pPr marL="0" indent="0">
              <a:buFont typeface="Webdings" pitchFamily="18" charset="2"/>
              <a:buNone/>
              <a:defRPr/>
            </a:pPr>
            <a:endParaRPr lang="de-DE" altLang="de-DE" sz="1400" kern="0" dirty="0" smtClean="0"/>
          </a:p>
          <a:p>
            <a:pPr marL="0" indent="0">
              <a:buFont typeface="Webdings" pitchFamily="18" charset="2"/>
              <a:buNone/>
              <a:defRPr/>
            </a:pPr>
            <a:endParaRPr lang="de-DE" altLang="de-DE" kern="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24213" y="6405563"/>
            <a:ext cx="5616575" cy="468312"/>
          </a:xfrm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de-DE" altLang="de-DE" sz="1800" smtClean="0">
                <a:solidFill>
                  <a:srgbClr val="EAEAEA"/>
                </a:solidFill>
                <a:latin typeface="Verdana" panose="020B0604030504040204" pitchFamily="34" charset="0"/>
              </a:rPr>
              <a:t>Tag der offenen Tür an der JFBochSchule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de-DE" altLang="de-DE" smtClean="0"/>
              <a:t>Berufsfachschule</a:t>
            </a:r>
          </a:p>
        </p:txBody>
      </p:sp>
      <p:sp>
        <p:nvSpPr>
          <p:cNvPr id="11269" name="Textfeld 1"/>
          <p:cNvSpPr txBox="1">
            <a:spLocks noChangeArrowheads="1"/>
          </p:cNvSpPr>
          <p:nvPr/>
        </p:nvSpPr>
        <p:spPr bwMode="auto">
          <a:xfrm>
            <a:off x="-6350" y="1004888"/>
            <a:ext cx="990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ebdings" panose="05030102010509060703" pitchFamily="18" charset="2"/>
              <a:buNone/>
            </a:pPr>
            <a:r>
              <a:rPr lang="de-DE" altLang="de-DE" b="1"/>
              <a:t>Perspektiven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6350" y="1844675"/>
            <a:ext cx="9906000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rIns="360000"/>
          <a:lstStyle>
            <a:lvl1pPr marL="376238" indent="-3762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950913" indent="-384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400">
                <a:solidFill>
                  <a:srgbClr val="4D4D4D"/>
                </a:solidFill>
                <a:latin typeface="+mn-lt"/>
              </a:defRPr>
            </a:lvl2pPr>
            <a:lvl3pPr marL="1430338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000">
                <a:solidFill>
                  <a:srgbClr val="4D4D4D"/>
                </a:solidFill>
                <a:latin typeface="+mn-lt"/>
              </a:defRPr>
            </a:lvl3pPr>
            <a:lvl4pPr marL="1901825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>
                <a:solidFill>
                  <a:srgbClr val="4D4D4D"/>
                </a:solidFill>
                <a:latin typeface="+mn-lt"/>
              </a:defRPr>
            </a:lvl4pPr>
            <a:lvl5pPr marL="23812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5pPr>
            <a:lvl6pPr marL="28384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6pPr>
            <a:lvl7pPr marL="32956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7pPr>
            <a:lvl8pPr marL="37528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8pPr>
            <a:lvl9pPr marL="42100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altLang="de-DE" b="1" dirty="0" smtClean="0"/>
              <a:t>Berufsfachschule Fachstufe I:</a:t>
            </a:r>
          </a:p>
          <a:p>
            <a:pPr marL="0" indent="0">
              <a:buFont typeface="Webdings" pitchFamily="18" charset="2"/>
              <a:buNone/>
              <a:defRPr/>
            </a:pPr>
            <a:r>
              <a:rPr lang="de-DE" altLang="de-DE" dirty="0" smtClean="0"/>
              <a:t>	Beginn </a:t>
            </a:r>
            <a:r>
              <a:rPr lang="de-DE" altLang="de-DE" dirty="0"/>
              <a:t>einer Berufsausbildung</a:t>
            </a:r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r>
              <a:rPr lang="de-DE" altLang="de-DE" b="1" dirty="0" smtClean="0"/>
              <a:t>Berufsfachschule Fachstufe II: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altLang="de-DE" dirty="0"/>
              <a:t>Beginn einer </a:t>
            </a:r>
            <a:r>
              <a:rPr lang="de-DE" altLang="de-DE" dirty="0" smtClean="0"/>
              <a:t>Berufsausbildung</a:t>
            </a:r>
            <a:endParaRPr lang="de-DE" altLang="de-DE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altLang="de-DE" dirty="0"/>
              <a:t>Besuch einer Fachoberschule (alle Bereiche und Fachrichtungen)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altLang="de-DE" dirty="0" smtClean="0"/>
              <a:t>Eintritt </a:t>
            </a:r>
            <a:r>
              <a:rPr lang="de-DE" altLang="de-DE" dirty="0"/>
              <a:t>in die Einführungsphase des Beruflichen Oberstufengymnasiums (ab einem </a:t>
            </a:r>
            <a:r>
              <a:rPr lang="de-DE" altLang="de-DE" dirty="0" smtClean="0"/>
              <a:t>Notendurchschnitt von 2,5)</a:t>
            </a:r>
            <a:endParaRPr lang="de-DE" altLang="de-DE" dirty="0"/>
          </a:p>
          <a:p>
            <a:pPr>
              <a:defRPr/>
            </a:pPr>
            <a:endParaRPr lang="de-DE" altLang="de-DE" kern="0" dirty="0" smtClean="0"/>
          </a:p>
          <a:p>
            <a:pPr marL="0" indent="0">
              <a:buFont typeface="Webdings" pitchFamily="18" charset="2"/>
              <a:buNone/>
              <a:defRPr/>
            </a:pPr>
            <a:endParaRPr lang="de-DE" altLang="de-DE" sz="1400" kern="0" dirty="0" smtClean="0"/>
          </a:p>
          <a:p>
            <a:pPr marL="0" indent="0">
              <a:buFont typeface="Webdings" pitchFamily="18" charset="2"/>
              <a:buNone/>
              <a:defRPr/>
            </a:pPr>
            <a:endParaRPr lang="de-DE" altLang="de-DE" kern="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24213" y="6405563"/>
            <a:ext cx="5616575" cy="468312"/>
          </a:xfrm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de-DE" altLang="de-DE" sz="1800" smtClean="0">
                <a:solidFill>
                  <a:srgbClr val="EAEAEA"/>
                </a:solidFill>
                <a:latin typeface="Verdana" panose="020B0604030504040204" pitchFamily="34" charset="0"/>
              </a:rPr>
              <a:t>Tag der offenen Tür an der JFBochSchule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de-DE" altLang="de-DE" smtClean="0"/>
              <a:t>Berufsfachschule</a:t>
            </a:r>
          </a:p>
        </p:txBody>
      </p:sp>
      <p:sp>
        <p:nvSpPr>
          <p:cNvPr id="12293" name="Textfeld 1"/>
          <p:cNvSpPr txBox="1">
            <a:spLocks noChangeArrowheads="1"/>
          </p:cNvSpPr>
          <p:nvPr/>
        </p:nvSpPr>
        <p:spPr bwMode="auto">
          <a:xfrm>
            <a:off x="-6350" y="1004888"/>
            <a:ext cx="990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ebdings" panose="05030102010509060703" pitchFamily="18" charset="2"/>
              <a:buNone/>
            </a:pPr>
            <a:r>
              <a:rPr lang="de-DE" altLang="de-DE" b="1"/>
              <a:t>Anmeldung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6350" y="1844675"/>
            <a:ext cx="9906000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rIns="360000"/>
          <a:lstStyle>
            <a:lvl1pPr marL="376238" indent="-3762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950913" indent="-384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400">
                <a:solidFill>
                  <a:srgbClr val="4D4D4D"/>
                </a:solidFill>
                <a:latin typeface="+mn-lt"/>
              </a:defRPr>
            </a:lvl2pPr>
            <a:lvl3pPr marL="1430338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000">
                <a:solidFill>
                  <a:srgbClr val="4D4D4D"/>
                </a:solidFill>
                <a:latin typeface="+mn-lt"/>
              </a:defRPr>
            </a:lvl3pPr>
            <a:lvl4pPr marL="1901825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>
                <a:solidFill>
                  <a:srgbClr val="4D4D4D"/>
                </a:solidFill>
                <a:latin typeface="+mn-lt"/>
              </a:defRPr>
            </a:lvl4pPr>
            <a:lvl5pPr marL="23812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5pPr>
            <a:lvl6pPr marL="28384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6pPr>
            <a:lvl7pPr marL="32956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7pPr>
            <a:lvl8pPr marL="37528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8pPr>
            <a:lvl9pPr marL="42100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kern="0" dirty="0" smtClean="0"/>
              <a:t>Bei der </a:t>
            </a:r>
            <a:r>
              <a:rPr lang="de-DE" kern="0" dirty="0"/>
              <a:t>A</a:t>
            </a:r>
            <a:r>
              <a:rPr lang="de-DE" kern="0" dirty="0" smtClean="0"/>
              <a:t>nmeldung sind vorzulegen: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kern="0" dirty="0" smtClean="0"/>
              <a:t>ein </a:t>
            </a:r>
            <a:r>
              <a:rPr lang="de-DE" kern="0" dirty="0"/>
              <a:t>lückenloser Lebenslauf mit Foto und Darstellung des Bildungsweges,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kern="0" dirty="0"/>
              <a:t>eine beglaubigte Kopie des Nachweises des Hauptschulabschlusses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kern="0" dirty="0"/>
              <a:t>ein gültiges Ausweisdokument.</a:t>
            </a:r>
          </a:p>
          <a:p>
            <a:pPr>
              <a:defRPr/>
            </a:pPr>
            <a:r>
              <a:rPr lang="de-DE" kern="0" dirty="0" smtClean="0"/>
              <a:t>Anmeldeschluss i.d.R. bis zum Beginn der Osterferien</a:t>
            </a:r>
          </a:p>
          <a:p>
            <a:pPr>
              <a:defRPr/>
            </a:pPr>
            <a:r>
              <a:rPr lang="de-DE" kern="0" dirty="0" smtClean="0"/>
              <a:t>Die Praktikumsstelle sollte zu Schulbeginn verbindlich vorliegen </a:t>
            </a:r>
          </a:p>
          <a:p>
            <a:pPr marL="0" indent="0">
              <a:buFont typeface="Webdings" pitchFamily="18" charset="2"/>
              <a:buNone/>
              <a:defRPr/>
            </a:pPr>
            <a:endParaRPr lang="de-DE" kern="0" dirty="0"/>
          </a:p>
          <a:p>
            <a:pPr>
              <a:defRPr/>
            </a:pPr>
            <a:endParaRPr lang="de-DE" altLang="de-DE" kern="0" dirty="0" smtClean="0"/>
          </a:p>
          <a:p>
            <a:pPr marL="0" indent="0">
              <a:buFont typeface="Webdings" pitchFamily="18" charset="2"/>
              <a:buNone/>
              <a:defRPr/>
            </a:pPr>
            <a:endParaRPr lang="de-DE" altLang="de-DE" sz="1400" kern="0" dirty="0" smtClean="0"/>
          </a:p>
          <a:p>
            <a:pPr marL="0" indent="0">
              <a:buFont typeface="Webdings" pitchFamily="18" charset="2"/>
              <a:buNone/>
              <a:defRPr/>
            </a:pPr>
            <a:endParaRPr lang="de-DE" altLang="de-DE" kern="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1427" y="291927"/>
            <a:ext cx="3259138" cy="1656184"/>
          </a:xfrm>
        </p:spPr>
        <p:txBody>
          <a:bodyPr>
            <a:noAutofit/>
          </a:bodyPr>
          <a:lstStyle/>
          <a:p>
            <a:r>
              <a:rPr lang="de-DE" sz="2400" dirty="0" smtClean="0"/>
              <a:t>	Wenn </a:t>
            </a:r>
            <a:r>
              <a:rPr lang="de-DE" sz="2400" dirty="0"/>
              <a:t>Sie </a:t>
            </a:r>
            <a:r>
              <a:rPr lang="de-DE" sz="2400" dirty="0" smtClean="0"/>
              <a:t>Fragen haben</a:t>
            </a:r>
            <a:r>
              <a:rPr lang="de-DE" sz="2400" dirty="0"/>
              <a:t>, wenden Sie sich gerne an uns. 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495350" y="2131938"/>
            <a:ext cx="3809628" cy="41286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 b="1" u="sng" dirty="0" smtClean="0"/>
              <a:t>Ansprechpartner: </a:t>
            </a:r>
            <a:endParaRPr lang="de-DE" b="1" u="sng" dirty="0" smtClean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Fachrichtung Wirtschaft und Verwaltung / Technik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 smtClean="0"/>
              <a:t>Ralf Schuhmacher</a:t>
            </a:r>
            <a:r>
              <a:rPr lang="de-DE" b="1" dirty="0" smtClean="0"/>
              <a:t>, </a:t>
            </a:r>
            <a:r>
              <a:rPr lang="de-DE" sz="1100" b="1" dirty="0" smtClean="0"/>
              <a:t>Abteilungsleiter</a:t>
            </a:r>
            <a:endParaRPr lang="de-DE" sz="1100" b="1" dirty="0" smtClean="0"/>
          </a:p>
          <a:p>
            <a:endParaRPr lang="de-DE" dirty="0" smtClean="0"/>
          </a:p>
          <a:p>
            <a:r>
              <a:rPr lang="de-DE" dirty="0" smtClean="0">
                <a:solidFill>
                  <a:schemeClr val="bg2"/>
                </a:solidFill>
                <a:hlinkClick r:id="rId2"/>
              </a:rPr>
              <a:t>r.schuhmacher@bbz-merzig.de</a:t>
            </a:r>
            <a:endParaRPr lang="de-DE" dirty="0" smtClean="0">
              <a:solidFill>
                <a:schemeClr val="bg2"/>
              </a:solidFill>
            </a:endParaRPr>
          </a:p>
          <a:p>
            <a:endParaRPr lang="de-D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2"/>
                </a:solidFill>
              </a:rPr>
              <a:t>Fachrichtung Gesundheit und Soziales</a:t>
            </a:r>
          </a:p>
          <a:p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smtClean="0">
                <a:solidFill>
                  <a:schemeClr val="bg2"/>
                </a:solidFill>
              </a:rPr>
              <a:t>     Falko Marschall, </a:t>
            </a:r>
            <a:r>
              <a:rPr lang="de-DE" sz="1200" b="1" dirty="0" smtClean="0">
                <a:solidFill>
                  <a:schemeClr val="bg2"/>
                </a:solidFill>
              </a:rPr>
              <a:t>stellv. Abteilungsleiter</a:t>
            </a:r>
            <a:endParaRPr lang="de-DE" sz="1200" b="1" dirty="0" smtClean="0">
              <a:solidFill>
                <a:schemeClr val="bg2"/>
              </a:solidFill>
            </a:endParaRPr>
          </a:p>
          <a:p>
            <a:endParaRPr lang="de-DE" dirty="0">
              <a:solidFill>
                <a:schemeClr val="bg2"/>
              </a:solidFill>
            </a:endParaRPr>
          </a:p>
          <a:p>
            <a:r>
              <a:rPr lang="de-DE" dirty="0" smtClean="0">
                <a:solidFill>
                  <a:schemeClr val="bg2"/>
                </a:solidFill>
                <a:hlinkClick r:id="rId3"/>
              </a:rPr>
              <a:t>f.marschall@bbz-merzig.de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</a:p>
          <a:p>
            <a:endParaRPr lang="de-DE" dirty="0" smtClean="0">
              <a:solidFill>
                <a:schemeClr val="bg2"/>
              </a:solidFill>
            </a:endParaRPr>
          </a:p>
          <a:p>
            <a:r>
              <a:rPr lang="de-DE" dirty="0" smtClean="0">
                <a:solidFill>
                  <a:schemeClr val="bg2"/>
                </a:solidFill>
              </a:rPr>
              <a:t> Tel.: 06861 939830</a:t>
            </a:r>
            <a:endParaRPr lang="de-DE" dirty="0">
              <a:solidFill>
                <a:schemeClr val="bg2"/>
              </a:solidFill>
            </a:endParaRPr>
          </a:p>
          <a:p>
            <a:endParaRPr lang="de-DE" dirty="0">
              <a:solidFill>
                <a:schemeClr val="bg2"/>
              </a:solidFill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Tag der offenen Tür an der JFBochSchule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1916832"/>
            <a:ext cx="4470400" cy="40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52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Herzlichen Dank für Ihre Aufmerksamkeit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24213" y="6405563"/>
            <a:ext cx="6625331" cy="457200"/>
          </a:xfrm>
        </p:spPr>
        <p:txBody>
          <a:bodyPr/>
          <a:lstStyle/>
          <a:p>
            <a:pPr>
              <a:defRPr/>
            </a:pPr>
            <a:r>
              <a:rPr lang="de-DE" smtClean="0"/>
              <a:t>Tag der offenen Tür an der JFBochSchule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4294967295"/>
          </p:nvPr>
        </p:nvSpPr>
        <p:spPr>
          <a:xfrm>
            <a:off x="704528" y="2924944"/>
            <a:ext cx="8420100" cy="1500187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4400" dirty="0" smtClean="0">
                <a:latin typeface="Forte" panose="03060902040502070203" pitchFamily="66" charset="0"/>
              </a:rPr>
              <a:t>Wir freuen uns, auf ein gemeinsames Schuljahr </a:t>
            </a:r>
            <a:r>
              <a:rPr lang="de-DE" sz="4400" dirty="0" smtClean="0">
                <a:latin typeface="Forte" panose="03060902040502070203" pitchFamily="66" charset="0"/>
              </a:rPr>
              <a:t>2021/22.</a:t>
            </a:r>
            <a:endParaRPr lang="de-DE" sz="44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79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689850" cy="1752600"/>
          </a:xfrm>
        </p:spPr>
        <p:txBody>
          <a:bodyPr/>
          <a:lstStyle/>
          <a:p>
            <a:pPr marL="0" indent="381000"/>
            <a:r>
              <a:rPr lang="de-DE" altLang="de-DE" sz="5400" smtClean="0"/>
              <a:t>Jean François Boch Schule Merzig</a:t>
            </a:r>
          </a:p>
        </p:txBody>
      </p:sp>
      <p:pic>
        <p:nvPicPr>
          <p:cNvPr id="3075" name="Picture 18" descr="IMAG003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878138"/>
            <a:ext cx="48799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9" descr="kbmerzig[1]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78137"/>
            <a:ext cx="49530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z="1600" dirty="0" smtClean="0"/>
              <a:t>Tag der offenen Tür an der </a:t>
            </a:r>
            <a:r>
              <a:rPr lang="de-DE" sz="1600" dirty="0" err="1" smtClean="0"/>
              <a:t>JFBochSchule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128464" y="2873626"/>
            <a:ext cx="9649072" cy="319472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de-DE" sz="2400" dirty="0" smtClean="0">
                <a:ln>
                  <a:solidFill>
                    <a:schemeClr val="bg2"/>
                  </a:solidFill>
                </a:ln>
                <a:solidFill>
                  <a:srgbClr val="466699"/>
                </a:solidFill>
              </a:rPr>
              <a:t>größte Schule des Landkreises mit ca. 1400 Schülerinnen und Schülern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de-DE" sz="2400" dirty="0" smtClean="0">
                <a:ln>
                  <a:solidFill>
                    <a:schemeClr val="bg2"/>
                  </a:solidFill>
                </a:ln>
                <a:solidFill>
                  <a:srgbClr val="466699"/>
                </a:solidFill>
              </a:rPr>
              <a:t>115 Lehrerinnen und Lehrern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de-DE" sz="2400" dirty="0" smtClean="0">
                <a:ln>
                  <a:solidFill>
                    <a:schemeClr val="bg2"/>
                  </a:solidFill>
                </a:ln>
                <a:solidFill>
                  <a:srgbClr val="466699"/>
                </a:solidFill>
              </a:rPr>
              <a:t>16 Schulformen mit den beruflichen Schwerpunkten Technik, Wirtschaft und Verwaltung, Gesundheit und Soziales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de-DE" sz="2400" dirty="0" smtClean="0">
                <a:ln>
                  <a:solidFill>
                    <a:schemeClr val="bg2"/>
                  </a:solidFill>
                </a:ln>
                <a:solidFill>
                  <a:srgbClr val="466699"/>
                </a:solidFill>
              </a:rPr>
              <a:t>Schulleiter: Andreas N. Heinrich, Stellvertreter: Torsten Klein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de-DE" sz="2400" dirty="0" smtClean="0">
                <a:ln>
                  <a:solidFill>
                    <a:schemeClr val="bg2"/>
                  </a:solidFill>
                </a:ln>
                <a:solidFill>
                  <a:srgbClr val="466699"/>
                </a:solidFill>
              </a:rPr>
              <a:t>Abteilungsleitung Berufsqualifizierung: Ralf Schuhmacher</a:t>
            </a:r>
            <a:endParaRPr lang="de-DE" sz="2400" dirty="0">
              <a:ln>
                <a:solidFill>
                  <a:schemeClr val="bg2"/>
                </a:solidFill>
              </a:ln>
              <a:solidFill>
                <a:srgbClr val="466699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80592" y="198884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>
                <a:latin typeface="Forte" panose="03060902040502070203" pitchFamily="66" charset="0"/>
              </a:rPr>
              <a:t>Gut zu wissen</a:t>
            </a:r>
            <a:endParaRPr lang="de-DE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95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Standort </a:t>
            </a:r>
            <a:br>
              <a:rPr lang="de-DE" dirty="0" smtClean="0"/>
            </a:br>
            <a:r>
              <a:rPr lang="de-DE" dirty="0" smtClean="0"/>
              <a:t>von-Boch-Straße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 smtClean="0"/>
              <a:t>Sitz der Schulformen des Bereiches </a:t>
            </a:r>
            <a:r>
              <a:rPr lang="de-DE" sz="2400" b="1" dirty="0" smtClean="0"/>
              <a:t>Wirtschaft und Verwaltung</a:t>
            </a:r>
            <a:r>
              <a:rPr lang="de-DE" sz="2400" dirty="0" smtClean="0"/>
              <a:t> und des </a:t>
            </a:r>
            <a:r>
              <a:rPr lang="de-DE" sz="2400" b="1" dirty="0" err="1" smtClean="0"/>
              <a:t>Oberstufengymna-siums</a:t>
            </a:r>
            <a:endParaRPr lang="de-DE" sz="2400" b="1" dirty="0" smtClean="0"/>
          </a:p>
          <a:p>
            <a:endParaRPr lang="de-DE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BFS I+II Wirtschaft und Verwaltung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z="1800" dirty="0" smtClean="0"/>
              <a:t>Tag der offenen Tür an der </a:t>
            </a:r>
            <a:r>
              <a:rPr lang="de-DE" sz="1800" dirty="0" err="1" smtClean="0"/>
              <a:t>JFBochSchule</a:t>
            </a:r>
            <a:endParaRPr lang="de-DE" sz="1800" dirty="0"/>
          </a:p>
        </p:txBody>
      </p:sp>
      <p:pic>
        <p:nvPicPr>
          <p:cNvPr id="9" name="Picture 19" descr="kbmerzig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1972023"/>
            <a:ext cx="6006304" cy="415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78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Standort Waldstraße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 smtClean="0"/>
              <a:t>Sitz der Schulformen der Bereiche </a:t>
            </a:r>
            <a:r>
              <a:rPr lang="de-DE" sz="2400" b="1" dirty="0" smtClean="0"/>
              <a:t>Technik </a:t>
            </a:r>
            <a:r>
              <a:rPr lang="de-DE" sz="2400" dirty="0" smtClean="0"/>
              <a:t>und </a:t>
            </a:r>
            <a:r>
              <a:rPr lang="de-DE" sz="2400" b="1" dirty="0" smtClean="0"/>
              <a:t>Gesundheit und Soziales </a:t>
            </a:r>
            <a:r>
              <a:rPr lang="de-DE" sz="2400" dirty="0" smtClean="0"/>
              <a:t>sowie der </a:t>
            </a:r>
            <a:r>
              <a:rPr lang="de-DE" sz="2400" b="1" dirty="0" err="1" smtClean="0"/>
              <a:t>Ausbildungsvorbe-reitung</a:t>
            </a:r>
            <a:endParaRPr lang="de-DE" sz="2400" b="1" dirty="0" smtClean="0"/>
          </a:p>
          <a:p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AV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BFS I+II Technik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BFS I+II Gesundheit </a:t>
            </a:r>
            <a:r>
              <a:rPr lang="de-DE" sz="2400" smtClean="0"/>
              <a:t>und Soziales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Tag der offenen Tür an der JFBochSchule</a:t>
            </a:r>
            <a:endParaRPr lang="de-DE" dirty="0"/>
          </a:p>
        </p:txBody>
      </p:sp>
      <p:pic>
        <p:nvPicPr>
          <p:cNvPr id="9" name="Picture 18" descr="IMAG00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2112963"/>
            <a:ext cx="55372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374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smtClean="0"/>
              <a:t>Jean François Boch Schule Merzig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844675"/>
            <a:ext cx="99060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rIns="360000"/>
          <a:lstStyle/>
          <a:p>
            <a:pPr marL="0" indent="0" algn="ctr">
              <a:lnSpc>
                <a:spcPct val="90000"/>
              </a:lnSpc>
              <a:buFont typeface="Webdings" panose="05030102010509060703" pitchFamily="18" charset="2"/>
              <a:buNone/>
              <a:defRPr/>
            </a:pPr>
            <a:r>
              <a:rPr lang="de-DE" altLang="de-DE" sz="4000" b="1" dirty="0" smtClean="0"/>
              <a:t>Abteilung Berufsqualifizierung</a:t>
            </a:r>
            <a:r>
              <a:rPr lang="de-DE" altLang="de-DE" sz="4000" dirty="0" smtClean="0"/>
              <a:t/>
            </a:r>
            <a:br>
              <a:rPr lang="de-DE" altLang="de-DE" sz="4000" dirty="0" smtClean="0"/>
            </a:br>
            <a:endParaRPr lang="de-DE" altLang="de-DE" sz="2000" dirty="0" smtClean="0"/>
          </a:p>
          <a:p>
            <a:pPr>
              <a:lnSpc>
                <a:spcPct val="90000"/>
              </a:lnSpc>
              <a:defRPr/>
            </a:pPr>
            <a:r>
              <a:rPr lang="de-DE" altLang="de-DE" sz="3200" dirty="0" smtClean="0"/>
              <a:t>Ausbildungsvorbereitung </a:t>
            </a:r>
          </a:p>
          <a:p>
            <a:pPr>
              <a:lnSpc>
                <a:spcPct val="90000"/>
              </a:lnSpc>
              <a:defRPr/>
            </a:pPr>
            <a:r>
              <a:rPr lang="de-DE" sz="3200" dirty="0" smtClean="0"/>
              <a:t>Berufsfachschule Fachstufe I</a:t>
            </a:r>
          </a:p>
          <a:p>
            <a:pPr>
              <a:defRPr/>
            </a:pPr>
            <a:r>
              <a:rPr lang="de-DE" sz="3200" dirty="0" smtClean="0"/>
              <a:t>Berufsfachschule Fachstufe II</a:t>
            </a:r>
          </a:p>
          <a:p>
            <a:pPr marL="0" indent="0">
              <a:lnSpc>
                <a:spcPct val="90000"/>
              </a:lnSpc>
              <a:buFont typeface="Webdings" panose="05030102010509060703" pitchFamily="18" charset="2"/>
              <a:buNone/>
              <a:defRPr/>
            </a:pPr>
            <a:endParaRPr lang="de-DE" altLang="de-DE" sz="3200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Tag der offenen Tür an der JFBochSchule</a:t>
            </a:r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24213" y="6405563"/>
            <a:ext cx="5616575" cy="468312"/>
          </a:xfrm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de-DE" altLang="de-DE" sz="1800" smtClean="0">
                <a:solidFill>
                  <a:srgbClr val="EAEAEA"/>
                </a:solidFill>
                <a:latin typeface="Verdana" panose="020B0604030504040204" pitchFamily="34" charset="0"/>
              </a:rPr>
              <a:t>Tag der offenen Tür an der JFBochSchule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de-DE" altLang="de-DE" dirty="0" smtClean="0"/>
              <a:t>Berufsfachschule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6350" y="1844675"/>
            <a:ext cx="9906000" cy="4537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45720" rIns="36000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b="1" dirty="0" smtClean="0"/>
              <a:t>Zulassungsvoraussetzung</a:t>
            </a:r>
            <a:r>
              <a:rPr lang="de-DE" dirty="0" smtClean="0"/>
              <a:t>:</a:t>
            </a:r>
            <a:endParaRPr lang="de-DE" dirty="0"/>
          </a:p>
          <a:p>
            <a:pPr marL="0" indent="0">
              <a:buFont typeface="Webdings" panose="05030102010509060703" pitchFamily="18" charset="2"/>
              <a:buNone/>
              <a:defRPr/>
            </a:pPr>
            <a:r>
              <a:rPr lang="de-DE" dirty="0"/>
              <a:t>	</a:t>
            </a:r>
            <a:r>
              <a:rPr lang="de-DE" dirty="0" smtClean="0"/>
              <a:t>Hauptschulabschluss</a:t>
            </a:r>
            <a:endParaRPr lang="de-DE" dirty="0"/>
          </a:p>
          <a:p>
            <a:pPr>
              <a:defRPr/>
            </a:pPr>
            <a:r>
              <a:rPr lang="de-DE" altLang="de-DE" b="1" dirty="0" smtClean="0"/>
              <a:t>Dauer: </a:t>
            </a:r>
          </a:p>
          <a:p>
            <a:pPr marL="0" indent="0">
              <a:buFont typeface="Webdings" panose="05030102010509060703" pitchFamily="18" charset="2"/>
              <a:buNone/>
              <a:defRPr/>
            </a:pPr>
            <a:r>
              <a:rPr lang="de-DE" altLang="de-DE" dirty="0" smtClean="0"/>
              <a:t>	2 Jahre (Fachstufe I und Fachstufe II*)</a:t>
            </a:r>
          </a:p>
          <a:p>
            <a:pPr>
              <a:defRPr/>
            </a:pPr>
            <a:r>
              <a:rPr lang="de-DE" altLang="de-DE" b="1" dirty="0" smtClean="0"/>
              <a:t>Ziele: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altLang="de-DE" dirty="0" smtClean="0">
                <a:sym typeface="Wingdings" panose="05000000000000000000" pitchFamily="2" charset="2"/>
              </a:rPr>
              <a:t>Vermittlung berufsübergreifender Kenntnisse und Fertigkeiten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Berufliche Grundbildung in gewählter Fachrichtung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Erwerb der Berechtigung des Mittleren Bildungsabschlusses</a:t>
            </a:r>
            <a:endParaRPr lang="de-DE" dirty="0"/>
          </a:p>
          <a:p>
            <a:pPr marL="0" indent="0">
              <a:buFont typeface="Webdings" panose="05030102010509060703" pitchFamily="18" charset="2"/>
              <a:buNone/>
              <a:defRPr/>
            </a:pPr>
            <a:endParaRPr lang="de-DE" altLang="de-DE" dirty="0" smtClean="0">
              <a:sym typeface="Wingdings" panose="05000000000000000000" pitchFamily="2" charset="2"/>
            </a:endParaRPr>
          </a:p>
          <a:p>
            <a:pPr marL="0" indent="0">
              <a:buFont typeface="Webdings" panose="05030102010509060703" pitchFamily="18" charset="2"/>
              <a:buNone/>
              <a:defRPr/>
            </a:pPr>
            <a:endParaRPr lang="de-DE" altLang="de-DE" dirty="0" smtClean="0"/>
          </a:p>
        </p:txBody>
      </p:sp>
      <p:sp>
        <p:nvSpPr>
          <p:cNvPr id="5126" name="Textfeld 1"/>
          <p:cNvSpPr txBox="1">
            <a:spLocks noChangeArrowheads="1"/>
          </p:cNvSpPr>
          <p:nvPr/>
        </p:nvSpPr>
        <p:spPr bwMode="auto">
          <a:xfrm>
            <a:off x="-6350" y="1004888"/>
            <a:ext cx="990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ebdings" panose="05030102010509060703" pitchFamily="18" charset="2"/>
              <a:buNone/>
            </a:pPr>
            <a:r>
              <a:rPr lang="de-DE" altLang="de-DE" b="1" dirty="0"/>
              <a:t>Voraussetzung, Ziel und Dauer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uiExpand="1" build="p"/>
      <p:bldP spid="5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24213" y="6405563"/>
            <a:ext cx="5616575" cy="468312"/>
          </a:xfrm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de-DE" altLang="de-DE" sz="1800" smtClean="0">
                <a:solidFill>
                  <a:srgbClr val="EAEAEA"/>
                </a:solidFill>
                <a:latin typeface="Verdana" panose="020B0604030504040204" pitchFamily="34" charset="0"/>
              </a:rPr>
              <a:t>Tag der offenen Tür an der JFBochSchule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de-DE" altLang="de-DE" smtClean="0"/>
              <a:t>Berufsfachschule</a:t>
            </a:r>
          </a:p>
        </p:txBody>
      </p:sp>
      <p:sp>
        <p:nvSpPr>
          <p:cNvPr id="6149" name="Textfeld 1"/>
          <p:cNvSpPr txBox="1">
            <a:spLocks noChangeArrowheads="1"/>
          </p:cNvSpPr>
          <p:nvPr/>
        </p:nvSpPr>
        <p:spPr bwMode="auto">
          <a:xfrm>
            <a:off x="-6350" y="1004888"/>
            <a:ext cx="990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ebdings" panose="05030102010509060703" pitchFamily="18" charset="2"/>
              <a:buNone/>
            </a:pPr>
            <a:r>
              <a:rPr lang="de-DE" altLang="de-DE" b="1"/>
              <a:t>Inhalt, Struktur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6350" y="1844675"/>
            <a:ext cx="9906000" cy="45370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rIns="360000"/>
          <a:lstStyle>
            <a:lvl1pPr marL="376238" indent="-3762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950913" indent="-384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400">
                <a:solidFill>
                  <a:srgbClr val="4D4D4D"/>
                </a:solidFill>
                <a:latin typeface="+mn-lt"/>
              </a:defRPr>
            </a:lvl2pPr>
            <a:lvl3pPr marL="1430338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000">
                <a:solidFill>
                  <a:srgbClr val="4D4D4D"/>
                </a:solidFill>
                <a:latin typeface="+mn-lt"/>
              </a:defRPr>
            </a:lvl3pPr>
            <a:lvl4pPr marL="1901825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>
                <a:solidFill>
                  <a:srgbClr val="4D4D4D"/>
                </a:solidFill>
                <a:latin typeface="+mn-lt"/>
              </a:defRPr>
            </a:lvl4pPr>
            <a:lvl5pPr marL="23812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5pPr>
            <a:lvl6pPr marL="28384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6pPr>
            <a:lvl7pPr marL="32956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7pPr>
            <a:lvl8pPr marL="37528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8pPr>
            <a:lvl9pPr marL="42100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b="1" kern="0" dirty="0" smtClean="0"/>
              <a:t>Fachrichtungen: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kern="0" dirty="0" smtClean="0"/>
              <a:t>Gesundheit und Soziales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kern="0" dirty="0" smtClean="0"/>
              <a:t>Technik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kern="0" dirty="0" smtClean="0"/>
              <a:t>Wirtschaft und Verwaltung</a:t>
            </a:r>
          </a:p>
          <a:p>
            <a:pPr marL="0" indent="0">
              <a:buFont typeface="Webdings" pitchFamily="18" charset="2"/>
              <a:buNone/>
              <a:defRPr/>
            </a:pPr>
            <a:endParaRPr lang="de-DE" kern="0" dirty="0" smtClean="0"/>
          </a:p>
          <a:p>
            <a:pPr>
              <a:defRPr/>
            </a:pPr>
            <a:r>
              <a:rPr lang="de-DE" b="1" kern="0" dirty="0" smtClean="0"/>
              <a:t>Gliederung in Fachstufen</a:t>
            </a:r>
            <a:r>
              <a:rPr lang="de-DE" kern="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kern="0" dirty="0" smtClean="0"/>
              <a:t>Fachstufe I in dualisierter Schulform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kern="0" dirty="0" smtClean="0"/>
              <a:t>Fachstufe II </a:t>
            </a:r>
            <a:r>
              <a:rPr lang="de-DE" altLang="de-DE" kern="0" dirty="0" smtClean="0"/>
              <a:t>in Vollzeitschulform</a:t>
            </a:r>
            <a:endParaRPr lang="de-DE" altLang="de-DE" kern="0" dirty="0" smtClean="0">
              <a:sym typeface="Wingdings" panose="05000000000000000000" pitchFamily="2" charset="2"/>
            </a:endParaRPr>
          </a:p>
          <a:p>
            <a:pPr marL="0" indent="0">
              <a:buFont typeface="Webdings" pitchFamily="18" charset="2"/>
              <a:buNone/>
              <a:defRPr/>
            </a:pPr>
            <a:endParaRPr lang="de-DE" altLang="de-DE" kern="0" dirty="0" smtClean="0">
              <a:sym typeface="Wingdings" panose="05000000000000000000" pitchFamily="2" charset="2"/>
            </a:endParaRPr>
          </a:p>
          <a:p>
            <a:pPr marL="0" indent="0">
              <a:buFont typeface="Webdings" pitchFamily="18" charset="2"/>
              <a:buNone/>
              <a:defRPr/>
            </a:pPr>
            <a:endParaRPr lang="de-DE" altLang="de-DE" kern="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24213" y="6405563"/>
            <a:ext cx="5616575" cy="468312"/>
          </a:xfrm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de-DE" altLang="de-DE" sz="1800" smtClean="0">
                <a:solidFill>
                  <a:srgbClr val="EAEAEA"/>
                </a:solidFill>
                <a:latin typeface="Verdana" panose="020B0604030504040204" pitchFamily="34" charset="0"/>
              </a:rPr>
              <a:t>Tag der offenen Tür an der JFBochSchule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de-DE" altLang="de-DE" smtClean="0"/>
              <a:t>Berufsfachschule</a:t>
            </a:r>
          </a:p>
        </p:txBody>
      </p:sp>
      <p:sp>
        <p:nvSpPr>
          <p:cNvPr id="7173" name="Textfeld 1"/>
          <p:cNvSpPr txBox="1">
            <a:spLocks noChangeArrowheads="1"/>
          </p:cNvSpPr>
          <p:nvPr/>
        </p:nvSpPr>
        <p:spPr bwMode="auto">
          <a:xfrm>
            <a:off x="-6350" y="1004888"/>
            <a:ext cx="990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ebdings" panose="05030102010509060703" pitchFamily="18" charset="2"/>
              <a:buNone/>
            </a:pPr>
            <a:r>
              <a:rPr lang="de-DE" altLang="de-DE" b="1"/>
              <a:t>Inhalt, Struktur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6350" y="1844675"/>
            <a:ext cx="9906000" cy="45370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rIns="360000"/>
          <a:lstStyle>
            <a:lvl1pPr marL="376238" indent="-3762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950913" indent="-384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400">
                <a:solidFill>
                  <a:srgbClr val="4D4D4D"/>
                </a:solidFill>
                <a:latin typeface="+mn-lt"/>
              </a:defRPr>
            </a:lvl2pPr>
            <a:lvl3pPr marL="1430338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000">
                <a:solidFill>
                  <a:srgbClr val="4D4D4D"/>
                </a:solidFill>
                <a:latin typeface="+mn-lt"/>
              </a:defRPr>
            </a:lvl3pPr>
            <a:lvl4pPr marL="1901825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>
                <a:solidFill>
                  <a:srgbClr val="4D4D4D"/>
                </a:solidFill>
                <a:latin typeface="+mn-lt"/>
              </a:defRPr>
            </a:lvl4pPr>
            <a:lvl5pPr marL="23812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5pPr>
            <a:lvl6pPr marL="28384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6pPr>
            <a:lvl7pPr marL="32956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7pPr>
            <a:lvl8pPr marL="37528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8pPr>
            <a:lvl9pPr marL="42100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b="1" kern="0" dirty="0" smtClean="0"/>
              <a:t>Fachstufe I: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kern="0" dirty="0" smtClean="0"/>
              <a:t>Einblicke in die Berufswelt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kern="0" dirty="0" smtClean="0"/>
              <a:t>Jahrespraktikum an einem Schultag in der Woche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kern="0" dirty="0" smtClean="0"/>
              <a:t>Umsetzung von erlernten theoretischen Inhalten in die Praxis</a:t>
            </a:r>
          </a:p>
          <a:p>
            <a:pPr marL="0" indent="0">
              <a:buFont typeface="Webdings" pitchFamily="18" charset="2"/>
              <a:buNone/>
              <a:defRPr/>
            </a:pPr>
            <a:endParaRPr lang="de-DE" kern="0" dirty="0" smtClean="0"/>
          </a:p>
          <a:p>
            <a:pPr>
              <a:defRPr/>
            </a:pPr>
            <a:r>
              <a:rPr lang="de-DE" b="1" kern="0" dirty="0" smtClean="0"/>
              <a:t>Fachstufe II</a:t>
            </a:r>
            <a:r>
              <a:rPr lang="de-DE" kern="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kern="0" dirty="0" smtClean="0"/>
              <a:t>Vertiefung fachtheoretischer Kenntnisse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kern="0" dirty="0" smtClean="0"/>
              <a:t>Vorbereitung auf die Abschlussprüfung  </a:t>
            </a:r>
          </a:p>
          <a:p>
            <a:pPr marL="0" indent="0">
              <a:buFont typeface="Webdings" pitchFamily="18" charset="2"/>
              <a:buNone/>
              <a:defRPr/>
            </a:pPr>
            <a:endParaRPr lang="de-DE" altLang="de-DE" kern="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24213" y="6405563"/>
            <a:ext cx="5616575" cy="468312"/>
          </a:xfrm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de-DE" altLang="de-DE" sz="1800" smtClean="0">
                <a:solidFill>
                  <a:srgbClr val="EAEAEA"/>
                </a:solidFill>
                <a:latin typeface="Verdana" panose="020B0604030504040204" pitchFamily="34" charset="0"/>
              </a:rPr>
              <a:t>Tag der offenen Tür an der JFBochSchule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de-DE" altLang="de-DE" smtClean="0"/>
              <a:t>Berufsfachschule</a:t>
            </a:r>
          </a:p>
        </p:txBody>
      </p:sp>
      <p:sp>
        <p:nvSpPr>
          <p:cNvPr id="8197" name="Textfeld 1"/>
          <p:cNvSpPr txBox="1">
            <a:spLocks noChangeArrowheads="1"/>
          </p:cNvSpPr>
          <p:nvPr/>
        </p:nvSpPr>
        <p:spPr bwMode="auto">
          <a:xfrm>
            <a:off x="-6350" y="1004888"/>
            <a:ext cx="990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ebdings" panose="05030102010509060703" pitchFamily="18" charset="2"/>
              <a:buNone/>
            </a:pPr>
            <a:r>
              <a:rPr lang="de-DE" altLang="de-DE" b="1"/>
              <a:t>Stundentafel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938887"/>
              </p:ext>
            </p:extLst>
          </p:nvPr>
        </p:nvGraphicFramePr>
        <p:xfrm>
          <a:off x="1274763" y="1989138"/>
          <a:ext cx="7343775" cy="344805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751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620">
                <a:tc gridSpan="3">
                  <a:txBody>
                    <a:bodyPr/>
                    <a:lstStyle/>
                    <a:p>
                      <a:r>
                        <a:rPr lang="de-DE" sz="1600" dirty="0" smtClean="0"/>
                        <a:t>Berufsübergreifender Bereich</a:t>
                      </a:r>
                      <a:r>
                        <a:rPr lang="de-DE" sz="1600" baseline="0" dirty="0" smtClean="0"/>
                        <a:t> </a:t>
                      </a:r>
                      <a:endParaRPr lang="de-DE" sz="1600" b="1" dirty="0"/>
                    </a:p>
                  </a:txBody>
                  <a:tcPr marL="91448" marR="91448" marT="45707" marB="45707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2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Fächer</a:t>
                      </a:r>
                      <a:endParaRPr lang="de-DE" sz="1600" b="1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91448" marR="91448" marT="45707" marB="45707">
                    <a:solidFill>
                      <a:srgbClr val="00206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1. Jahr</a:t>
                      </a:r>
                      <a:endParaRPr lang="de-DE" sz="1600" b="1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91448" marR="91448" marT="45707" marB="45707">
                    <a:solidFill>
                      <a:srgbClr val="00206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2. Jahr</a:t>
                      </a:r>
                      <a:endParaRPr lang="de-DE" sz="1600" b="1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91448" marR="91448" marT="45707" marB="45707">
                    <a:solidFill>
                      <a:srgbClr val="00206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2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Religionslehre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2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Deutsch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2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Fremdsprache (Englisch oder Französisch)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2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Mathematik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8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Naturwissenschaftliches Fach </a:t>
                      </a:r>
                    </a:p>
                    <a:p>
                      <a:r>
                        <a:rPr lang="de-DE" sz="1600" dirty="0" smtClean="0"/>
                        <a:t>(Physik, Chemie</a:t>
                      </a:r>
                      <a:r>
                        <a:rPr lang="de-DE" sz="1600" baseline="0" dirty="0" smtClean="0"/>
                        <a:t> oder Biologie)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62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Wirtschafts- und Sozialkunde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Sport</a:t>
                      </a:r>
                    </a:p>
                  </a:txBody>
                  <a:tcPr marL="91448" marR="9144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DE" sz="1600" dirty="0"/>
                    </a:p>
                  </a:txBody>
                  <a:tcPr marL="91448" marR="91448" marT="45707" marB="4570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ule-Vorlage">
  <a:themeElements>
    <a:clrScheme name="">
      <a:dk1>
        <a:srgbClr val="4D4D4D"/>
      </a:dk1>
      <a:lt1>
        <a:srgbClr val="CECECE"/>
      </a:lt1>
      <a:dk2>
        <a:srgbClr val="EAEAEA"/>
      </a:dk2>
      <a:lt2>
        <a:srgbClr val="000000"/>
      </a:lt2>
      <a:accent1>
        <a:srgbClr val="EAEAEA"/>
      </a:accent1>
      <a:accent2>
        <a:srgbClr val="FF0000"/>
      </a:accent2>
      <a:accent3>
        <a:srgbClr val="E3E3E3"/>
      </a:accent3>
      <a:accent4>
        <a:srgbClr val="404040"/>
      </a:accent4>
      <a:accent5>
        <a:srgbClr val="F3F3F3"/>
      </a:accent5>
      <a:accent6>
        <a:srgbClr val="E70000"/>
      </a:accent6>
      <a:hlink>
        <a:srgbClr val="0000FF"/>
      </a:hlink>
      <a:folHlink>
        <a:srgbClr val="4D4DFF"/>
      </a:folHlink>
    </a:clrScheme>
    <a:fontScheme name="Schule-Vorlag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 typeface="Webdings" pitchFamily="18" charset="2"/>
          <a:buChar char="4"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 typeface="Webdings" pitchFamily="18" charset="2"/>
          <a:buChar char="4"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hule-Vorlag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ule-Vorlag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ule-Vorlag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Schule-Vorlage</Template>
  <TotalTime>0</TotalTime>
  <Words>502</Words>
  <Application>Microsoft Office PowerPoint</Application>
  <PresentationFormat>A4-Papier (210 x 297 mm)</PresentationFormat>
  <Paragraphs>168</Paragraphs>
  <Slides>15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Wingdings</vt:lpstr>
      <vt:lpstr>Tahoma</vt:lpstr>
      <vt:lpstr>Verdana</vt:lpstr>
      <vt:lpstr>Forte</vt:lpstr>
      <vt:lpstr>Arial</vt:lpstr>
      <vt:lpstr>Times New Roman</vt:lpstr>
      <vt:lpstr>Webdings</vt:lpstr>
      <vt:lpstr>Schule-Vorlage</vt:lpstr>
      <vt:lpstr>Jean François Boch Schule Merzig</vt:lpstr>
      <vt:lpstr>Jean François Boch Schule Merzig</vt:lpstr>
      <vt:lpstr>Standort  von-Boch-Straße</vt:lpstr>
      <vt:lpstr>Standort Waldstraße</vt:lpstr>
      <vt:lpstr>Jean François Boch Schule Merzig</vt:lpstr>
      <vt:lpstr>Berufsfachschule</vt:lpstr>
      <vt:lpstr>Berufsfachschule</vt:lpstr>
      <vt:lpstr>Berufsfachschule</vt:lpstr>
      <vt:lpstr>Berufsfachschule</vt:lpstr>
      <vt:lpstr>Berufsfachschule</vt:lpstr>
      <vt:lpstr>Berufsfachschule</vt:lpstr>
      <vt:lpstr>Berufsfachschule</vt:lpstr>
      <vt:lpstr>Berufsfachschule</vt:lpstr>
      <vt:lpstr> Wenn Sie Fragen haben, wenden Sie sich gerne an uns. </vt:lpstr>
      <vt:lpstr>Herzlichen Dank für Ihre Aufmerksamkeit</vt:lpstr>
    </vt:vector>
  </TitlesOfParts>
  <Company>BBZ Merzig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BBZ Merzig</dc:title>
  <dc:creator>bbz</dc:creator>
  <cp:lastModifiedBy>HP Inc.</cp:lastModifiedBy>
  <cp:revision>84</cp:revision>
  <cp:lastPrinted>1999-04-19T10:50:02Z</cp:lastPrinted>
  <dcterms:created xsi:type="dcterms:W3CDTF">2014-12-09T07:41:53Z</dcterms:created>
  <dcterms:modified xsi:type="dcterms:W3CDTF">2021-01-26T14:48:57Z</dcterms:modified>
</cp:coreProperties>
</file>